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164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4CFC13-B28C-477A-A592-5B8A7F2201B5}" type="datetimeFigureOut">
              <a:rPr lang="en-GB" smtClean="0"/>
              <a:t>23/01/2018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AB789-4BD1-4780-988B-2C50034911EA}" type="slidenum">
              <a:rPr lang="en-GB" smtClean="0"/>
              <a:t>‹#›</a:t>
            </a:fld>
            <a:endParaRPr lang="en-GB"/>
          </a:p>
        </p:txBody>
      </p:sp>
    </p:spTree>
    <p:extLst>
      <p:ext uri="{BB962C8B-B14F-4D97-AF65-F5344CB8AC3E}">
        <p14:creationId xmlns:p14="http://schemas.microsoft.com/office/powerpoint/2010/main" val="3146916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smtClean="0"/>
              <a:t>ALK har bidragit</a:t>
            </a:r>
            <a:r>
              <a:rPr lang="sv-SE" baseline="0" dirty="0" smtClean="0"/>
              <a:t> med finansiellt stöd för gruppen att träffas samt hjälpt till med tekniska lösningar i presentationen.</a:t>
            </a:r>
            <a:endParaRPr lang="sv-SE" dirty="0" smtClean="0"/>
          </a:p>
          <a:p>
            <a:endParaRPr lang="sv-SE" dirty="0" smtClean="0"/>
          </a:p>
          <a:p>
            <a:endParaRPr lang="en-GB" dirty="0"/>
          </a:p>
        </p:txBody>
      </p:sp>
      <p:sp>
        <p:nvSpPr>
          <p:cNvPr id="4" name="Slide Number Placeholder 3"/>
          <p:cNvSpPr>
            <a:spLocks noGrp="1"/>
          </p:cNvSpPr>
          <p:nvPr>
            <p:ph type="sldNum" sz="quarter" idx="10"/>
          </p:nvPr>
        </p:nvSpPr>
        <p:spPr/>
        <p:txBody>
          <a:bodyPr/>
          <a:lstStyle/>
          <a:p>
            <a:fld id="{493AB789-4BD1-4780-988B-2C50034911EA}" type="slidenum">
              <a:rPr lang="en-GB" smtClean="0"/>
              <a:t>1</a:t>
            </a:fld>
            <a:endParaRPr lang="en-GB"/>
          </a:p>
        </p:txBody>
      </p:sp>
    </p:spTree>
    <p:extLst>
      <p:ext uri="{BB962C8B-B14F-4D97-AF65-F5344CB8AC3E}">
        <p14:creationId xmlns:p14="http://schemas.microsoft.com/office/powerpoint/2010/main" val="1107305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10</a:t>
            </a:fld>
            <a:endParaRPr lang="en-GB"/>
          </a:p>
        </p:txBody>
      </p:sp>
    </p:spTree>
    <p:extLst>
      <p:ext uri="{BB962C8B-B14F-4D97-AF65-F5344CB8AC3E}">
        <p14:creationId xmlns:p14="http://schemas.microsoft.com/office/powerpoint/2010/main" val="3826008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11</a:t>
            </a:fld>
            <a:endParaRPr lang="en-GB"/>
          </a:p>
        </p:txBody>
      </p:sp>
    </p:spTree>
    <p:extLst>
      <p:ext uri="{BB962C8B-B14F-4D97-AF65-F5344CB8AC3E}">
        <p14:creationId xmlns:p14="http://schemas.microsoft.com/office/powerpoint/2010/main" val="1479461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12</a:t>
            </a:fld>
            <a:endParaRPr lang="en-GB"/>
          </a:p>
        </p:txBody>
      </p:sp>
    </p:spTree>
    <p:extLst>
      <p:ext uri="{BB962C8B-B14F-4D97-AF65-F5344CB8AC3E}">
        <p14:creationId xmlns:p14="http://schemas.microsoft.com/office/powerpoint/2010/main" val="3662041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13</a:t>
            </a:fld>
            <a:endParaRPr lang="en-GB"/>
          </a:p>
        </p:txBody>
      </p:sp>
    </p:spTree>
    <p:extLst>
      <p:ext uri="{BB962C8B-B14F-4D97-AF65-F5344CB8AC3E}">
        <p14:creationId xmlns:p14="http://schemas.microsoft.com/office/powerpoint/2010/main" val="907706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14</a:t>
            </a:fld>
            <a:endParaRPr lang="en-GB"/>
          </a:p>
        </p:txBody>
      </p:sp>
    </p:spTree>
    <p:extLst>
      <p:ext uri="{BB962C8B-B14F-4D97-AF65-F5344CB8AC3E}">
        <p14:creationId xmlns:p14="http://schemas.microsoft.com/office/powerpoint/2010/main" val="2265781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15</a:t>
            </a:fld>
            <a:endParaRPr lang="en-GB"/>
          </a:p>
        </p:txBody>
      </p:sp>
    </p:spTree>
    <p:extLst>
      <p:ext uri="{BB962C8B-B14F-4D97-AF65-F5344CB8AC3E}">
        <p14:creationId xmlns:p14="http://schemas.microsoft.com/office/powerpoint/2010/main" val="1216487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Sidan kan ses som</a:t>
            </a:r>
            <a:r>
              <a:rPr lang="sv-SE" baseline="0" dirty="0" smtClean="0"/>
              <a:t> ett diskussionsunderlag</a:t>
            </a:r>
            <a:endParaRPr lang="sv-SE" dirty="0" smtClean="0"/>
          </a:p>
          <a:p>
            <a:endParaRPr lang="en-GB" dirty="0"/>
          </a:p>
        </p:txBody>
      </p:sp>
      <p:sp>
        <p:nvSpPr>
          <p:cNvPr id="4" name="Slide Number Placeholder 3"/>
          <p:cNvSpPr>
            <a:spLocks noGrp="1"/>
          </p:cNvSpPr>
          <p:nvPr>
            <p:ph type="sldNum" sz="quarter" idx="10"/>
          </p:nvPr>
        </p:nvSpPr>
        <p:spPr/>
        <p:txBody>
          <a:bodyPr/>
          <a:lstStyle/>
          <a:p>
            <a:fld id="{493AB789-4BD1-4780-988B-2C50034911EA}" type="slidenum">
              <a:rPr lang="en-GB" smtClean="0"/>
              <a:t>16</a:t>
            </a:fld>
            <a:endParaRPr lang="en-GB"/>
          </a:p>
        </p:txBody>
      </p:sp>
    </p:spTree>
    <p:extLst>
      <p:ext uri="{BB962C8B-B14F-4D97-AF65-F5344CB8AC3E}">
        <p14:creationId xmlns:p14="http://schemas.microsoft.com/office/powerpoint/2010/main" val="3793620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Frimärket</a:t>
            </a:r>
            <a:r>
              <a:rPr lang="sv-SE" baseline="0" dirty="0" smtClean="0"/>
              <a:t> är kopplat till historien om ”</a:t>
            </a:r>
            <a:r>
              <a:rPr lang="sv-SE" baseline="0" dirty="0" err="1" smtClean="0"/>
              <a:t>upptäkten</a:t>
            </a:r>
            <a:r>
              <a:rPr lang="sv-SE" baseline="0" dirty="0" smtClean="0"/>
              <a:t>” av </a:t>
            </a:r>
            <a:r>
              <a:rPr lang="sv-SE" baseline="0" dirty="0" err="1" smtClean="0"/>
              <a:t>anafylaxi</a:t>
            </a:r>
            <a:r>
              <a:rPr lang="sv-SE" baseline="0" dirty="0" smtClean="0"/>
              <a:t> av Paul Portier och Charles Richet vilka var bekanta med Prins Albert av Monaco.</a:t>
            </a:r>
          </a:p>
          <a:p>
            <a:r>
              <a:rPr lang="sv-SE" baseline="0" dirty="0" smtClean="0"/>
              <a:t>På frimärket syns Prins Alberts båt där experimenten med skeppshunden </a:t>
            </a:r>
            <a:r>
              <a:rPr lang="sv-SE" baseline="0" dirty="0" err="1" smtClean="0"/>
              <a:t>Neptune</a:t>
            </a:r>
            <a:r>
              <a:rPr lang="sv-SE" baseline="0" dirty="0" smtClean="0"/>
              <a:t> gjordes. Denne inokulerades med gift från blåsmaneter vilken också ses på frimärket. Efter en längre tids uppehåll i behandlingen gavs hunden den sist tolererade mängden gift, men hunden avled och man myntade begreppet </a:t>
            </a:r>
            <a:r>
              <a:rPr lang="sv-SE" baseline="0" dirty="0" err="1" smtClean="0"/>
              <a:t>anafylaxi</a:t>
            </a:r>
            <a:r>
              <a:rPr lang="sv-SE" baseline="0" dirty="0" smtClean="0"/>
              <a:t>. Charles Richet fick senare Nobelpris för sitt arbete om </a:t>
            </a:r>
            <a:r>
              <a:rPr lang="sv-SE" baseline="0" dirty="0" err="1" smtClean="0"/>
              <a:t>anafylaxi</a:t>
            </a:r>
            <a:r>
              <a:rPr lang="sv-SE" baseline="0" dirty="0" smtClean="0"/>
              <a:t>.</a:t>
            </a:r>
          </a:p>
          <a:p>
            <a:endParaRPr lang="en-GB" dirty="0"/>
          </a:p>
        </p:txBody>
      </p:sp>
      <p:sp>
        <p:nvSpPr>
          <p:cNvPr id="4" name="Slide Number Placeholder 3"/>
          <p:cNvSpPr>
            <a:spLocks noGrp="1"/>
          </p:cNvSpPr>
          <p:nvPr>
            <p:ph type="sldNum" sz="quarter" idx="10"/>
          </p:nvPr>
        </p:nvSpPr>
        <p:spPr/>
        <p:txBody>
          <a:bodyPr/>
          <a:lstStyle/>
          <a:p>
            <a:fld id="{493AB789-4BD1-4780-988B-2C50034911EA}" type="slidenum">
              <a:rPr lang="en-GB" smtClean="0"/>
              <a:t>17</a:t>
            </a:fld>
            <a:endParaRPr lang="en-GB"/>
          </a:p>
        </p:txBody>
      </p:sp>
    </p:spTree>
    <p:extLst>
      <p:ext uri="{BB962C8B-B14F-4D97-AF65-F5344CB8AC3E}">
        <p14:creationId xmlns:p14="http://schemas.microsoft.com/office/powerpoint/2010/main" val="1006056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18</a:t>
            </a:fld>
            <a:endParaRPr lang="en-GB"/>
          </a:p>
        </p:txBody>
      </p:sp>
    </p:spTree>
    <p:extLst>
      <p:ext uri="{BB962C8B-B14F-4D97-AF65-F5344CB8AC3E}">
        <p14:creationId xmlns:p14="http://schemas.microsoft.com/office/powerpoint/2010/main" val="171110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19</a:t>
            </a:fld>
            <a:endParaRPr lang="en-GB"/>
          </a:p>
        </p:txBody>
      </p:sp>
    </p:spTree>
    <p:extLst>
      <p:ext uri="{BB962C8B-B14F-4D97-AF65-F5344CB8AC3E}">
        <p14:creationId xmlns:p14="http://schemas.microsoft.com/office/powerpoint/2010/main" val="3364910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2</a:t>
            </a:fld>
            <a:endParaRPr lang="en-GB"/>
          </a:p>
        </p:txBody>
      </p:sp>
    </p:spTree>
    <p:extLst>
      <p:ext uri="{BB962C8B-B14F-4D97-AF65-F5344CB8AC3E}">
        <p14:creationId xmlns:p14="http://schemas.microsoft.com/office/powerpoint/2010/main" val="1103875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20</a:t>
            </a:fld>
            <a:endParaRPr lang="en-GB"/>
          </a:p>
        </p:txBody>
      </p:sp>
    </p:spTree>
    <p:extLst>
      <p:ext uri="{BB962C8B-B14F-4D97-AF65-F5344CB8AC3E}">
        <p14:creationId xmlns:p14="http://schemas.microsoft.com/office/powerpoint/2010/main" val="1984912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21</a:t>
            </a:fld>
            <a:endParaRPr lang="en-GB"/>
          </a:p>
        </p:txBody>
      </p:sp>
    </p:spTree>
    <p:extLst>
      <p:ext uri="{BB962C8B-B14F-4D97-AF65-F5344CB8AC3E}">
        <p14:creationId xmlns:p14="http://schemas.microsoft.com/office/powerpoint/2010/main" val="3754828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Nuvarande adrenalinpennor på marknaden.</a:t>
            </a:r>
          </a:p>
          <a:p>
            <a:endParaRPr lang="en-GB" dirty="0"/>
          </a:p>
        </p:txBody>
      </p:sp>
      <p:sp>
        <p:nvSpPr>
          <p:cNvPr id="4" name="Slide Number Placeholder 3"/>
          <p:cNvSpPr>
            <a:spLocks noGrp="1"/>
          </p:cNvSpPr>
          <p:nvPr>
            <p:ph type="sldNum" sz="quarter" idx="10"/>
          </p:nvPr>
        </p:nvSpPr>
        <p:spPr/>
        <p:txBody>
          <a:bodyPr/>
          <a:lstStyle/>
          <a:p>
            <a:fld id="{493AB789-4BD1-4780-988B-2C50034911EA}" type="slidenum">
              <a:rPr lang="en-GB" smtClean="0"/>
              <a:t>22</a:t>
            </a:fld>
            <a:endParaRPr lang="en-GB"/>
          </a:p>
        </p:txBody>
      </p:sp>
    </p:spTree>
    <p:extLst>
      <p:ext uri="{BB962C8B-B14F-4D97-AF65-F5344CB8AC3E}">
        <p14:creationId xmlns:p14="http://schemas.microsoft.com/office/powerpoint/2010/main" val="2688521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23</a:t>
            </a:fld>
            <a:endParaRPr lang="en-GB"/>
          </a:p>
        </p:txBody>
      </p:sp>
    </p:spTree>
    <p:extLst>
      <p:ext uri="{BB962C8B-B14F-4D97-AF65-F5344CB8AC3E}">
        <p14:creationId xmlns:p14="http://schemas.microsoft.com/office/powerpoint/2010/main" val="1328910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24</a:t>
            </a:fld>
            <a:endParaRPr lang="en-GB"/>
          </a:p>
        </p:txBody>
      </p:sp>
    </p:spTree>
    <p:extLst>
      <p:ext uri="{BB962C8B-B14F-4D97-AF65-F5344CB8AC3E}">
        <p14:creationId xmlns:p14="http://schemas.microsoft.com/office/powerpoint/2010/main" val="3293178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0" i="0" u="none" strike="noStrike" kern="1200" baseline="0" dirty="0" smtClean="0">
                <a:solidFill>
                  <a:schemeClr val="tx1"/>
                </a:solidFill>
                <a:latin typeface="+mn-lt"/>
                <a:ea typeface="+mn-ea"/>
                <a:cs typeface="+mn-cs"/>
              </a:rPr>
              <a:t>Originalgraferna från artikeln i Lancet.</a:t>
            </a:r>
          </a:p>
          <a:p>
            <a:endParaRPr lang="sv-SE"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numbers at the sides denote the resistance of the patient, given in terms of the strength of pollen extract, one drop of which was sufficient to excite a conjunctival reaction. The arrows indicate subcutaneous inoculations of pollen extract, quantities given in the units described in the text. Figs. 1 and 2 refer to one patient at different periods of treatment; Fig. 3 shows the response obtained after about a month’s treatment in another case; and Fig. 4 the early stages of </a:t>
            </a:r>
            <a:r>
              <a:rPr lang="sv-SE" sz="1200" b="0" i="0" u="none" strike="noStrike" kern="1200" baseline="0" dirty="0" err="1" smtClean="0">
                <a:solidFill>
                  <a:schemeClr val="tx1"/>
                </a:solidFill>
                <a:latin typeface="+mn-lt"/>
                <a:ea typeface="+mn-ea"/>
                <a:cs typeface="+mn-cs"/>
              </a:rPr>
              <a:t>treatment</a:t>
            </a:r>
            <a:r>
              <a:rPr lang="sv-SE" sz="1200" b="0" i="0" u="none" strike="noStrike" kern="1200" baseline="0" dirty="0" smtClean="0">
                <a:solidFill>
                  <a:schemeClr val="tx1"/>
                </a:solidFill>
                <a:latin typeface="+mn-lt"/>
                <a:ea typeface="+mn-ea"/>
                <a:cs typeface="+mn-cs"/>
              </a:rPr>
              <a:t>.</a:t>
            </a:r>
            <a:endParaRPr lang="sv-SE" dirty="0" smtClean="0"/>
          </a:p>
          <a:p>
            <a:endParaRPr lang="en-GB" dirty="0"/>
          </a:p>
        </p:txBody>
      </p:sp>
      <p:sp>
        <p:nvSpPr>
          <p:cNvPr id="4" name="Slide Number Placeholder 3"/>
          <p:cNvSpPr>
            <a:spLocks noGrp="1"/>
          </p:cNvSpPr>
          <p:nvPr>
            <p:ph type="sldNum" sz="quarter" idx="10"/>
          </p:nvPr>
        </p:nvSpPr>
        <p:spPr/>
        <p:txBody>
          <a:bodyPr/>
          <a:lstStyle/>
          <a:p>
            <a:fld id="{493AB789-4BD1-4780-988B-2C50034911EA}" type="slidenum">
              <a:rPr lang="en-GB" smtClean="0"/>
              <a:t>25</a:t>
            </a:fld>
            <a:endParaRPr lang="en-GB"/>
          </a:p>
        </p:txBody>
      </p:sp>
    </p:spTree>
    <p:extLst>
      <p:ext uri="{BB962C8B-B14F-4D97-AF65-F5344CB8AC3E}">
        <p14:creationId xmlns:p14="http://schemas.microsoft.com/office/powerpoint/2010/main" val="1852560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EAACI och WAO använder </a:t>
            </a:r>
            <a:r>
              <a:rPr lang="sv-SE" baseline="0" dirty="0" smtClean="0"/>
              <a:t>från och med 2015 vetenskapligt termen Allergen Immunterapi (AIT). </a:t>
            </a:r>
          </a:p>
          <a:p>
            <a:r>
              <a:rPr lang="sv-SE" baseline="0" dirty="0" smtClean="0"/>
              <a:t>Denna delas sedan in i undergrupper. SCIT, SLIT-tabletter och SLIT-droppar.</a:t>
            </a:r>
            <a:endParaRPr lang="sv-SE" dirty="0"/>
          </a:p>
        </p:txBody>
      </p:sp>
      <p:sp>
        <p:nvSpPr>
          <p:cNvPr id="4" name="Slide Number Placeholder 3"/>
          <p:cNvSpPr>
            <a:spLocks noGrp="1"/>
          </p:cNvSpPr>
          <p:nvPr>
            <p:ph type="sldNum" sz="quarter" idx="10"/>
          </p:nvPr>
        </p:nvSpPr>
        <p:spPr/>
        <p:txBody>
          <a:bodyPr/>
          <a:lstStyle/>
          <a:p>
            <a:fld id="{493AB789-4BD1-4780-988B-2C50034911EA}" type="slidenum">
              <a:rPr lang="en-GB" smtClean="0"/>
              <a:t>26</a:t>
            </a:fld>
            <a:endParaRPr lang="en-GB"/>
          </a:p>
        </p:txBody>
      </p:sp>
    </p:spTree>
    <p:extLst>
      <p:ext uri="{BB962C8B-B14F-4D97-AF65-F5344CB8AC3E}">
        <p14:creationId xmlns:p14="http://schemas.microsoft.com/office/powerpoint/2010/main" val="2134263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27</a:t>
            </a:fld>
            <a:endParaRPr lang="en-GB"/>
          </a:p>
        </p:txBody>
      </p:sp>
    </p:spTree>
    <p:extLst>
      <p:ext uri="{BB962C8B-B14F-4D97-AF65-F5344CB8AC3E}">
        <p14:creationId xmlns:p14="http://schemas.microsoft.com/office/powerpoint/2010/main" val="4264892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28</a:t>
            </a:fld>
            <a:endParaRPr lang="en-GB"/>
          </a:p>
        </p:txBody>
      </p:sp>
    </p:spTree>
    <p:extLst>
      <p:ext uri="{BB962C8B-B14F-4D97-AF65-F5344CB8AC3E}">
        <p14:creationId xmlns:p14="http://schemas.microsoft.com/office/powerpoint/2010/main" val="2073389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Artikeln</a:t>
            </a:r>
            <a:r>
              <a:rPr lang="sv-SE" baseline="0" dirty="0" smtClean="0"/>
              <a:t> publicerades i Göteborgsposten 2013 och tar upp det stora behovet av AIT och sjukvårdspersonal som behärskar allergiområdet. </a:t>
            </a:r>
          </a:p>
          <a:p>
            <a:r>
              <a:rPr lang="sv-SE" baseline="0" dirty="0" smtClean="0"/>
              <a:t>Bilden skall ses som ett diskussionsunderlag.</a:t>
            </a:r>
          </a:p>
          <a:p>
            <a:endParaRPr lang="en-GB" dirty="0"/>
          </a:p>
        </p:txBody>
      </p:sp>
      <p:sp>
        <p:nvSpPr>
          <p:cNvPr id="4" name="Slide Number Placeholder 3"/>
          <p:cNvSpPr>
            <a:spLocks noGrp="1"/>
          </p:cNvSpPr>
          <p:nvPr>
            <p:ph type="sldNum" sz="quarter" idx="10"/>
          </p:nvPr>
        </p:nvSpPr>
        <p:spPr/>
        <p:txBody>
          <a:bodyPr/>
          <a:lstStyle/>
          <a:p>
            <a:fld id="{493AB789-4BD1-4780-988B-2C50034911EA}" type="slidenum">
              <a:rPr lang="en-GB" smtClean="0"/>
              <a:t>29</a:t>
            </a:fld>
            <a:endParaRPr lang="en-GB"/>
          </a:p>
        </p:txBody>
      </p:sp>
    </p:spTree>
    <p:extLst>
      <p:ext uri="{BB962C8B-B14F-4D97-AF65-F5344CB8AC3E}">
        <p14:creationId xmlns:p14="http://schemas.microsoft.com/office/powerpoint/2010/main" val="234763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3</a:t>
            </a:fld>
            <a:endParaRPr lang="en-GB"/>
          </a:p>
        </p:txBody>
      </p:sp>
    </p:spTree>
    <p:extLst>
      <p:ext uri="{BB962C8B-B14F-4D97-AF65-F5344CB8AC3E}">
        <p14:creationId xmlns:p14="http://schemas.microsoft.com/office/powerpoint/2010/main" val="3363753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30</a:t>
            </a:fld>
            <a:endParaRPr lang="en-GB"/>
          </a:p>
        </p:txBody>
      </p:sp>
    </p:spTree>
    <p:extLst>
      <p:ext uri="{BB962C8B-B14F-4D97-AF65-F5344CB8AC3E}">
        <p14:creationId xmlns:p14="http://schemas.microsoft.com/office/powerpoint/2010/main" val="2600683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sv-SE" altLang="nb-NO" dirty="0" smtClean="0">
                <a:latin typeface="Arial" panose="020B0604020202020204" pitchFamily="34" charset="0"/>
              </a:rPr>
              <a:t>Allergener stimulerar Th2-celler att frisätta </a:t>
            </a:r>
            <a:r>
              <a:rPr lang="sv-SE" altLang="nb-NO" dirty="0" err="1" smtClean="0">
                <a:latin typeface="Arial" panose="020B0604020202020204" pitchFamily="34" charset="0"/>
              </a:rPr>
              <a:t>interleukiner</a:t>
            </a:r>
            <a:r>
              <a:rPr lang="sv-SE" altLang="nb-NO" dirty="0" smtClean="0">
                <a:latin typeface="Arial" panose="020B0604020202020204" pitchFamily="34" charset="0"/>
              </a:rPr>
              <a:t> (IL-4, IL-5, IL-13), som gynnar IgE-bildning och </a:t>
            </a:r>
            <a:r>
              <a:rPr lang="sv-SE" altLang="nb-NO" dirty="0" err="1" smtClean="0">
                <a:latin typeface="Arial" panose="020B0604020202020204" pitchFamily="34" charset="0"/>
              </a:rPr>
              <a:t>vävnadseosinofili</a:t>
            </a:r>
            <a:r>
              <a:rPr lang="sv-SE" altLang="nb-NO" dirty="0" smtClean="0">
                <a:latin typeface="Arial" panose="020B0604020202020204" pitchFamily="34" charset="0"/>
              </a:rPr>
              <a:t>. Detta framkallar en fortgående allergisk reaktion. </a:t>
            </a:r>
          </a:p>
          <a:p>
            <a:pPr eaLnBrk="1" hangingPunct="1"/>
            <a:endParaRPr lang="sv-SE" altLang="nb-NO" dirty="0" smtClean="0">
              <a:latin typeface="Arial" panose="020B0604020202020204" pitchFamily="34" charset="0"/>
            </a:endParaRPr>
          </a:p>
          <a:p>
            <a:pPr eaLnBrk="1" hangingPunct="1">
              <a:buFontTx/>
              <a:buChar char="•"/>
            </a:pPr>
            <a:r>
              <a:rPr lang="sv-SE" altLang="nb-NO" dirty="0" smtClean="0">
                <a:latin typeface="Arial" panose="020B0604020202020204" pitchFamily="34" charset="0"/>
              </a:rPr>
              <a:t>Allergenspecifik allergivaccination inhiberar Th2-svar genom att stimulera bildningen av reglerande T-celler (</a:t>
            </a:r>
            <a:r>
              <a:rPr lang="sv-SE" altLang="nb-NO" dirty="0" err="1" smtClean="0">
                <a:latin typeface="Arial" panose="020B0604020202020204" pitchFamily="34" charset="0"/>
              </a:rPr>
              <a:t>Treg</a:t>
            </a:r>
            <a:r>
              <a:rPr lang="sv-SE" altLang="nb-NO" dirty="0" smtClean="0">
                <a:latin typeface="Arial" panose="020B0604020202020204" pitchFamily="34" charset="0"/>
              </a:rPr>
              <a:t>) och Th1-celler. </a:t>
            </a:r>
          </a:p>
          <a:p>
            <a:pPr eaLnBrk="1" hangingPunct="1"/>
            <a:endParaRPr lang="sv-SE" altLang="nb-NO" dirty="0" smtClean="0">
              <a:latin typeface="Arial" panose="020B0604020202020204" pitchFamily="34" charset="0"/>
            </a:endParaRPr>
          </a:p>
          <a:p>
            <a:pPr eaLnBrk="1" hangingPunct="1">
              <a:buFontTx/>
              <a:buChar char="•"/>
            </a:pPr>
            <a:r>
              <a:rPr lang="sv-SE" altLang="nb-NO" dirty="0" err="1" smtClean="0">
                <a:latin typeface="Arial" panose="020B0604020202020204" pitchFamily="34" charset="0"/>
              </a:rPr>
              <a:t>Treg</a:t>
            </a:r>
            <a:r>
              <a:rPr lang="sv-SE" altLang="nb-NO" dirty="0" smtClean="0">
                <a:latin typeface="Arial" panose="020B0604020202020204" pitchFamily="34" charset="0"/>
              </a:rPr>
              <a:t> inhiberar direkt Th2-svar. Dessutom stimulerar både </a:t>
            </a:r>
            <a:r>
              <a:rPr lang="sv-SE" altLang="nb-NO" dirty="0" err="1" smtClean="0">
                <a:latin typeface="Arial" panose="020B0604020202020204" pitchFamily="34" charset="0"/>
              </a:rPr>
              <a:t>Treg</a:t>
            </a:r>
            <a:r>
              <a:rPr lang="sv-SE" altLang="nb-NO" dirty="0" smtClean="0">
                <a:latin typeface="Arial" panose="020B0604020202020204" pitchFamily="34" charset="0"/>
              </a:rPr>
              <a:t> och Th1-cell B-cell till produktion av blockerande antikroppar (</a:t>
            </a:r>
            <a:r>
              <a:rPr lang="sv-SE" altLang="nb-NO" dirty="0" err="1" smtClean="0">
                <a:latin typeface="Arial" panose="020B0604020202020204" pitchFamily="34" charset="0"/>
              </a:rPr>
              <a:t>IgG</a:t>
            </a:r>
            <a:r>
              <a:rPr lang="sv-SE" altLang="nb-NO" dirty="0" smtClean="0">
                <a:latin typeface="Arial" panose="020B0604020202020204" pitchFamily="34" charset="0"/>
              </a:rPr>
              <a:t>, IgG4 och </a:t>
            </a:r>
            <a:r>
              <a:rPr lang="sv-SE" altLang="nb-NO" dirty="0" err="1" smtClean="0">
                <a:latin typeface="Arial" panose="020B0604020202020204" pitchFamily="34" charset="0"/>
              </a:rPr>
              <a:t>IgA</a:t>
            </a:r>
            <a:r>
              <a:rPr lang="sv-SE" altLang="nb-NO" dirty="0" smtClean="0">
                <a:latin typeface="Arial" panose="020B0604020202020204" pitchFamily="34" charset="0"/>
              </a:rPr>
              <a:t>), som förhindrar bindningen mellan IgE och allergenet. Detta leder till mindre mastcellsaktivering och följaktligen mindre frisättning av </a:t>
            </a:r>
            <a:r>
              <a:rPr lang="sv-SE" altLang="nb-NO" dirty="0" err="1" smtClean="0">
                <a:latin typeface="Arial" panose="020B0604020202020204" pitchFamily="34" charset="0"/>
              </a:rPr>
              <a:t>mediatorer</a:t>
            </a:r>
            <a:r>
              <a:rPr lang="sv-SE" altLang="nb-NO" dirty="0" smtClean="0">
                <a:latin typeface="Arial" panose="020B0604020202020204" pitchFamily="34" charset="0"/>
              </a:rPr>
              <a:t> som histamin.</a:t>
            </a:r>
          </a:p>
          <a:p>
            <a:endParaRPr lang="en-GB" dirty="0"/>
          </a:p>
        </p:txBody>
      </p:sp>
      <p:sp>
        <p:nvSpPr>
          <p:cNvPr id="4" name="Slide Number Placeholder 3"/>
          <p:cNvSpPr>
            <a:spLocks noGrp="1"/>
          </p:cNvSpPr>
          <p:nvPr>
            <p:ph type="sldNum" sz="quarter" idx="10"/>
          </p:nvPr>
        </p:nvSpPr>
        <p:spPr/>
        <p:txBody>
          <a:bodyPr/>
          <a:lstStyle/>
          <a:p>
            <a:fld id="{493AB789-4BD1-4780-988B-2C50034911EA}" type="slidenum">
              <a:rPr lang="en-GB" smtClean="0"/>
              <a:t>31</a:t>
            </a:fld>
            <a:endParaRPr lang="en-GB"/>
          </a:p>
        </p:txBody>
      </p:sp>
    </p:spTree>
    <p:extLst>
      <p:ext uri="{BB962C8B-B14F-4D97-AF65-F5344CB8AC3E}">
        <p14:creationId xmlns:p14="http://schemas.microsoft.com/office/powerpoint/2010/main" val="2615833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32</a:t>
            </a:fld>
            <a:endParaRPr lang="en-GB"/>
          </a:p>
        </p:txBody>
      </p:sp>
    </p:spTree>
    <p:extLst>
      <p:ext uri="{BB962C8B-B14F-4D97-AF65-F5344CB8AC3E}">
        <p14:creationId xmlns:p14="http://schemas.microsoft.com/office/powerpoint/2010/main" val="20888128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33</a:t>
            </a:fld>
            <a:endParaRPr lang="en-GB"/>
          </a:p>
        </p:txBody>
      </p:sp>
    </p:spTree>
    <p:extLst>
      <p:ext uri="{BB962C8B-B14F-4D97-AF65-F5344CB8AC3E}">
        <p14:creationId xmlns:p14="http://schemas.microsoft.com/office/powerpoint/2010/main" val="4798562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34</a:t>
            </a:fld>
            <a:endParaRPr lang="en-GB"/>
          </a:p>
        </p:txBody>
      </p:sp>
    </p:spTree>
    <p:extLst>
      <p:ext uri="{BB962C8B-B14F-4D97-AF65-F5344CB8AC3E}">
        <p14:creationId xmlns:p14="http://schemas.microsoft.com/office/powerpoint/2010/main" val="2085496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35</a:t>
            </a:fld>
            <a:endParaRPr lang="en-GB"/>
          </a:p>
        </p:txBody>
      </p:sp>
    </p:spTree>
    <p:extLst>
      <p:ext uri="{BB962C8B-B14F-4D97-AF65-F5344CB8AC3E}">
        <p14:creationId xmlns:p14="http://schemas.microsoft.com/office/powerpoint/2010/main" val="33975882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36</a:t>
            </a:fld>
            <a:endParaRPr lang="en-GB"/>
          </a:p>
        </p:txBody>
      </p:sp>
    </p:spTree>
    <p:extLst>
      <p:ext uri="{BB962C8B-B14F-4D97-AF65-F5344CB8AC3E}">
        <p14:creationId xmlns:p14="http://schemas.microsoft.com/office/powerpoint/2010/main" val="1144521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Background: Birch pollen is a common allergen in northern, central, and eastern Europe. Earlier studies of specific immunotherapy using birch pollen extract were not placebo controlled or were only </a:t>
            </a:r>
            <a:r>
              <a:rPr lang="en-US" sz="1200" b="0" i="0" u="none" strike="noStrike" kern="1200" baseline="0" dirty="0" err="1" smtClean="0">
                <a:solidFill>
                  <a:schemeClr val="tx1"/>
                </a:solidFill>
                <a:latin typeface="+mn-lt"/>
                <a:ea typeface="+mn-ea"/>
                <a:cs typeface="+mn-cs"/>
              </a:rPr>
              <a:t>preseasonal</a:t>
            </a:r>
            <a:r>
              <a:rPr lang="en-US" sz="1200" b="0" i="0" u="none" strike="noStrike" kern="1200" baseline="0" dirty="0" smtClean="0">
                <a:solidFill>
                  <a:schemeClr val="tx1"/>
                </a:solidFill>
                <a:latin typeface="+mn-lt"/>
                <a:ea typeface="+mn-ea"/>
                <a:cs typeface="+mn-cs"/>
              </a:rPr>
              <a:t>. Long-term, placebo-controlled studies with subcutaneously administered standardized birch pollen extract are lacking. Objective: The aim of this study was to evaluate the effect of immunotherapy with birch pollen extract on airway symptoms and use of medication in adult birch pollen–allergic patients in </a:t>
            </a:r>
            <a:r>
              <a:rPr lang="sv-SE" sz="1200" b="0" i="0" u="none" strike="noStrike" kern="1200" baseline="0" dirty="0" smtClean="0">
                <a:solidFill>
                  <a:schemeClr val="tx1"/>
                </a:solidFill>
                <a:latin typeface="+mn-lt"/>
                <a:ea typeface="+mn-ea"/>
                <a:cs typeface="+mn-cs"/>
              </a:rPr>
              <a:t>a double-blind, placebo-</a:t>
            </a:r>
            <a:r>
              <a:rPr lang="sv-SE" sz="1200" b="0" i="0" u="none" strike="noStrike" kern="1200" baseline="0" dirty="0" err="1" smtClean="0">
                <a:solidFill>
                  <a:schemeClr val="tx1"/>
                </a:solidFill>
                <a:latin typeface="+mn-lt"/>
                <a:ea typeface="+mn-ea"/>
                <a:cs typeface="+mn-cs"/>
              </a:rPr>
              <a:t>controlled</a:t>
            </a:r>
            <a:r>
              <a:rPr lang="sv-SE" sz="1200" b="0" i="0" u="none" strike="noStrike" kern="1200" baseline="0" dirty="0" smtClean="0">
                <a:solidFill>
                  <a:schemeClr val="tx1"/>
                </a:solidFill>
                <a:latin typeface="+mn-lt"/>
                <a:ea typeface="+mn-ea"/>
                <a:cs typeface="+mn-cs"/>
              </a:rPr>
              <a:t> trial. </a:t>
            </a:r>
            <a:r>
              <a:rPr lang="en-US" sz="1200" b="0" i="0" u="none" strike="noStrike" kern="1200" baseline="0" dirty="0" smtClean="0">
                <a:solidFill>
                  <a:schemeClr val="tx1"/>
                </a:solidFill>
                <a:latin typeface="+mn-lt"/>
                <a:ea typeface="+mn-ea"/>
                <a:cs typeface="+mn-cs"/>
              </a:rPr>
              <a:t>Methods: Forty-nine patients with histories of birch pollen allergy from the upper and lower airways, positive skin prick test and conjunctival provocation test results, and in vitro specific </a:t>
            </a:r>
            <a:r>
              <a:rPr lang="en-US" sz="1200" b="0" i="0" u="none" strike="noStrike" kern="1200" baseline="0" dirty="0" err="1" smtClean="0">
                <a:solidFill>
                  <a:schemeClr val="tx1"/>
                </a:solidFill>
                <a:latin typeface="+mn-lt"/>
                <a:ea typeface="+mn-ea"/>
                <a:cs typeface="+mn-cs"/>
              </a:rPr>
              <a:t>IgE</a:t>
            </a:r>
            <a:r>
              <a:rPr lang="en-US" sz="1200" b="0" i="0" u="none" strike="noStrike" kern="1200" baseline="0" dirty="0" smtClean="0">
                <a:solidFill>
                  <a:schemeClr val="tx1"/>
                </a:solidFill>
                <a:latin typeface="+mn-lt"/>
                <a:ea typeface="+mn-ea"/>
                <a:cs typeface="+mn-cs"/>
              </a:rPr>
              <a:t> to birch pollen (</a:t>
            </a:r>
            <a:r>
              <a:rPr lang="en-US" sz="1200" b="0" i="1" u="none" strike="noStrike" kern="1200" baseline="0" dirty="0" err="1" smtClean="0">
                <a:solidFill>
                  <a:schemeClr val="tx1"/>
                </a:solidFill>
                <a:latin typeface="+mn-lt"/>
                <a:ea typeface="+mn-ea"/>
                <a:cs typeface="+mn-cs"/>
              </a:rPr>
              <a:t>Betula</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verrucosa</a:t>
            </a:r>
            <a:r>
              <a:rPr lang="en-US" sz="1200" b="0" i="0" u="none" strike="noStrike" kern="1200" baseline="0" dirty="0" smtClean="0">
                <a:solidFill>
                  <a:schemeClr val="tx1"/>
                </a:solidFill>
                <a:latin typeface="+mn-lt"/>
                <a:ea typeface="+mn-ea"/>
                <a:cs typeface="+mn-cs"/>
              </a:rPr>
              <a:t>) extract were included. Immunotherapy with birch pollen extract was given during 2 consecutive years in a double-blind, randomized, placebo controlled study. Clinical symptom scores from the upper and lower airways and use of rescue medication were registered </a:t>
            </a:r>
            <a:r>
              <a:rPr lang="sv-SE" sz="1200" b="0" i="0" u="none" strike="noStrike" kern="1200" baseline="0" dirty="0" err="1" smtClean="0">
                <a:solidFill>
                  <a:schemeClr val="tx1"/>
                </a:solidFill>
                <a:latin typeface="+mn-lt"/>
                <a:ea typeface="+mn-ea"/>
                <a:cs typeface="+mn-cs"/>
              </a:rPr>
              <a:t>throughout</a:t>
            </a:r>
            <a:r>
              <a:rPr lang="sv-SE" sz="1200" b="0" i="0" u="none" strike="noStrike" kern="1200" baseline="0" dirty="0" smtClean="0">
                <a:solidFill>
                  <a:schemeClr val="tx1"/>
                </a:solidFill>
                <a:latin typeface="+mn-lt"/>
                <a:ea typeface="+mn-ea"/>
                <a:cs typeface="+mn-cs"/>
              </a:rPr>
              <a:t> the pollen </a:t>
            </a:r>
            <a:r>
              <a:rPr lang="sv-SE" sz="1200" b="0" i="0" u="none" strike="noStrike" kern="1200" baseline="0" dirty="0" err="1" smtClean="0">
                <a:solidFill>
                  <a:schemeClr val="tx1"/>
                </a:solidFill>
                <a:latin typeface="+mn-lt"/>
                <a:ea typeface="+mn-ea"/>
                <a:cs typeface="+mn-cs"/>
              </a:rPr>
              <a:t>season</a:t>
            </a:r>
            <a:r>
              <a:rPr lang="sv-SE"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Results: Forty-six patients reached the maintenance dose and were maintained on that dose during the 2-year study. The median symptom scores during the 1997 and 1998 seasons were 1.3 and 2.6, respectively, in the specific immunotherapy group and 2.1 and 4.3, respectively, in the placebo group. The differences between the groups were significant (</a:t>
            </a:r>
            <a:r>
              <a:rPr lang="en-US" sz="1200" b="0" i="1" u="none" strike="noStrike" kern="1200" baseline="0" dirty="0" smtClean="0">
                <a:solidFill>
                  <a:schemeClr val="tx1"/>
                </a:solidFill>
                <a:latin typeface="+mn-lt"/>
                <a:ea typeface="+mn-ea"/>
                <a:cs typeface="+mn-cs"/>
              </a:rPr>
              <a:t>P </a:t>
            </a:r>
            <a:r>
              <a:rPr lang="en-US" sz="1200" b="0" i="0" u="none" strike="noStrike" kern="1200" baseline="0" dirty="0" smtClean="0">
                <a:solidFill>
                  <a:schemeClr val="tx1"/>
                </a:solidFill>
                <a:latin typeface="+mn-lt"/>
                <a:ea typeface="+mn-ea"/>
                <a:cs typeface="+mn-cs"/>
              </a:rPr>
              <a:t>= .05 in 1997 and </a:t>
            </a:r>
            <a:r>
              <a:rPr lang="en-US" sz="1200" b="0" i="1" u="none" strike="noStrike" kern="1200" baseline="0" dirty="0" smtClean="0">
                <a:solidFill>
                  <a:schemeClr val="tx1"/>
                </a:solidFill>
                <a:latin typeface="+mn-lt"/>
                <a:ea typeface="+mn-ea"/>
                <a:cs typeface="+mn-cs"/>
              </a:rPr>
              <a:t>P </a:t>
            </a:r>
            <a:r>
              <a:rPr lang="en-US" sz="1200" b="0" i="0" u="none" strike="noStrike" kern="1200" baseline="0" dirty="0" smtClean="0">
                <a:solidFill>
                  <a:schemeClr val="tx1"/>
                </a:solidFill>
                <a:latin typeface="+mn-lt"/>
                <a:ea typeface="+mn-ea"/>
                <a:cs typeface="+mn-cs"/>
              </a:rPr>
              <a:t>= .005 in 1998). The placebo group used significantly more rescue medication during both seasons than the specific immunotherapy group (</a:t>
            </a:r>
            <a:r>
              <a:rPr lang="en-US" sz="1200" b="0" i="1" u="none" strike="noStrike" kern="1200" baseline="0" dirty="0" smtClean="0">
                <a:solidFill>
                  <a:schemeClr val="tx1"/>
                </a:solidFill>
                <a:latin typeface="+mn-lt"/>
                <a:ea typeface="+mn-ea"/>
                <a:cs typeface="+mn-cs"/>
              </a:rPr>
              <a:t>P </a:t>
            </a:r>
            <a:r>
              <a:rPr lang="en-US" sz="1200" b="0" i="0" u="none" strike="noStrike" kern="1200" baseline="0" dirty="0" smtClean="0">
                <a:solidFill>
                  <a:schemeClr val="tx1"/>
                </a:solidFill>
                <a:latin typeface="+mn-lt"/>
                <a:ea typeface="+mn-ea"/>
                <a:cs typeface="+mn-cs"/>
              </a:rPr>
              <a:t>= .004 for 1997 and </a:t>
            </a:r>
            <a:r>
              <a:rPr lang="en-US" sz="1200" b="0" i="1" u="none" strike="noStrike" kern="1200" baseline="0" dirty="0" smtClean="0">
                <a:solidFill>
                  <a:schemeClr val="tx1"/>
                </a:solidFill>
                <a:latin typeface="+mn-lt"/>
                <a:ea typeface="+mn-ea"/>
                <a:cs typeface="+mn-cs"/>
              </a:rPr>
              <a:t>P </a:t>
            </a:r>
            <a:r>
              <a:rPr lang="en-US" sz="1200" b="0" i="0" u="none" strike="noStrike" kern="1200" baseline="0" dirty="0" smtClean="0">
                <a:solidFill>
                  <a:schemeClr val="tx1"/>
                </a:solidFill>
                <a:latin typeface="+mn-lt"/>
                <a:ea typeface="+mn-ea"/>
                <a:cs typeface="+mn-cs"/>
              </a:rPr>
              <a:t>= .004 </a:t>
            </a:r>
            <a:r>
              <a:rPr lang="sv-SE" sz="1200" b="0" i="0" u="none" strike="noStrike" kern="1200" baseline="0" dirty="0" smtClean="0">
                <a:solidFill>
                  <a:schemeClr val="tx1"/>
                </a:solidFill>
                <a:latin typeface="+mn-lt"/>
                <a:ea typeface="+mn-ea"/>
                <a:cs typeface="+mn-cs"/>
              </a:rPr>
              <a:t>for 1998). </a:t>
            </a:r>
            <a:r>
              <a:rPr lang="en-US" sz="1200" b="0" i="0" u="none" strike="noStrike" kern="1200" baseline="0" dirty="0" smtClean="0">
                <a:solidFill>
                  <a:schemeClr val="tx1"/>
                </a:solidFill>
                <a:latin typeface="+mn-lt"/>
                <a:ea typeface="+mn-ea"/>
                <a:cs typeface="+mn-cs"/>
              </a:rPr>
              <a:t>Conclusion: Specific immunotherapy with birch pollen extract is an effective and safe treatment for reducing clinical allergy symptoms and medication use in birch pollen–allergic patients during the pollen season. (J Allergy </a:t>
            </a:r>
            <a:r>
              <a:rPr lang="en-US" sz="1200" b="0" i="0" u="none" strike="noStrike" kern="1200" baseline="0" dirty="0" err="1" smtClean="0">
                <a:solidFill>
                  <a:schemeClr val="tx1"/>
                </a:solidFill>
                <a:latin typeface="+mn-lt"/>
                <a:ea typeface="+mn-ea"/>
                <a:cs typeface="+mn-cs"/>
              </a:rPr>
              <a:t>Clin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Immunol</a:t>
            </a:r>
            <a:r>
              <a:rPr lang="en-US" sz="1200" b="0" i="0" u="none" strike="noStrike" kern="1200" baseline="0" dirty="0" smtClean="0">
                <a:solidFill>
                  <a:schemeClr val="tx1"/>
                </a:solidFill>
                <a:latin typeface="+mn-lt"/>
                <a:ea typeface="+mn-ea"/>
                <a:cs typeface="+mn-cs"/>
              </a:rPr>
              <a:t> </a:t>
            </a:r>
            <a:r>
              <a:rPr lang="sv-SE" sz="1200" b="0" i="0" u="none" strike="noStrike" kern="1200" baseline="0" dirty="0" smtClean="0">
                <a:solidFill>
                  <a:schemeClr val="tx1"/>
                </a:solidFill>
                <a:latin typeface="+mn-lt"/>
                <a:ea typeface="+mn-ea"/>
                <a:cs typeface="+mn-cs"/>
              </a:rPr>
              <a:t>2002;109:777-83.)</a:t>
            </a:r>
            <a:endParaRPr lang="sv-SE" b="0" dirty="0" smtClean="0"/>
          </a:p>
          <a:p>
            <a:endParaRPr lang="en-GB" dirty="0"/>
          </a:p>
        </p:txBody>
      </p:sp>
      <p:sp>
        <p:nvSpPr>
          <p:cNvPr id="4" name="Slide Number Placeholder 3"/>
          <p:cNvSpPr>
            <a:spLocks noGrp="1"/>
          </p:cNvSpPr>
          <p:nvPr>
            <p:ph type="sldNum" sz="quarter" idx="10"/>
          </p:nvPr>
        </p:nvSpPr>
        <p:spPr/>
        <p:txBody>
          <a:bodyPr/>
          <a:lstStyle/>
          <a:p>
            <a:fld id="{493AB789-4BD1-4780-988B-2C50034911EA}" type="slidenum">
              <a:rPr lang="en-GB" smtClean="0"/>
              <a:t>37</a:t>
            </a:fld>
            <a:endParaRPr lang="en-GB"/>
          </a:p>
        </p:txBody>
      </p:sp>
    </p:spTree>
    <p:extLst>
      <p:ext uri="{BB962C8B-B14F-4D97-AF65-F5344CB8AC3E}">
        <p14:creationId xmlns:p14="http://schemas.microsoft.com/office/powerpoint/2010/main" val="39582719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38</a:t>
            </a:fld>
            <a:endParaRPr lang="en-GB"/>
          </a:p>
        </p:txBody>
      </p:sp>
    </p:spTree>
    <p:extLst>
      <p:ext uri="{BB962C8B-B14F-4D97-AF65-F5344CB8AC3E}">
        <p14:creationId xmlns:p14="http://schemas.microsoft.com/office/powerpoint/2010/main" val="24920435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Background: 3-year subcutaneous specific immunotherapy (SIT) in children with seasonal allergic </a:t>
            </a:r>
            <a:r>
              <a:rPr lang="en-US" sz="1200" b="0" i="0" u="none" strike="noStrike" kern="1200" baseline="0" dirty="0" err="1" smtClean="0">
                <a:solidFill>
                  <a:schemeClr val="tx1"/>
                </a:solidFill>
                <a:latin typeface="+mn-lt"/>
                <a:ea typeface="+mn-ea"/>
                <a:cs typeface="+mn-cs"/>
              </a:rPr>
              <a:t>rhinoconjunctivitis</a:t>
            </a:r>
            <a:r>
              <a:rPr lang="en-US" sz="1200" b="0" i="0" u="none" strike="noStrike" kern="1200" baseline="0" dirty="0" smtClean="0">
                <a:solidFill>
                  <a:schemeClr val="tx1"/>
                </a:solidFill>
                <a:latin typeface="+mn-lt"/>
                <a:ea typeface="+mn-ea"/>
                <a:cs typeface="+mn-cs"/>
              </a:rPr>
              <a:t> reduced the risk of developing asthma during treatment and 2 years after discontinuation of SIT (5-year follow-up) indicating long-term preventive effect of SIT. Objective: We evaluated the long-term clinical effect and the preventive effect of developing asthma 7-years after termination of SIT. Methods: One hundred and forty-seven subjects, aged 16–25 years with grass and/or birch pollen allergy was investigated 10 years after initiation of a 3-year course of SIT with standardized allergen extracts of grass and/or birch or no SIT respectively. Conjunctival provocations were performed outside the season and</a:t>
            </a:r>
          </a:p>
          <a:p>
            <a:r>
              <a:rPr lang="en-US" sz="1200" b="0" i="0" u="none" strike="noStrike" kern="1200" baseline="0" dirty="0" smtClean="0">
                <a:solidFill>
                  <a:schemeClr val="tx1"/>
                </a:solidFill>
                <a:latin typeface="+mn-lt"/>
                <a:ea typeface="+mn-ea"/>
                <a:cs typeface="+mn-cs"/>
              </a:rPr>
              <a:t>methacholine bronchial provocations were performed during the season and winter. Asthma was assessed by clinical evaluation. Results: The significant improvements in </a:t>
            </a:r>
            <a:r>
              <a:rPr lang="en-US" sz="1200" b="0" i="0" u="none" strike="noStrike" kern="1200" baseline="0" dirty="0" err="1" smtClean="0">
                <a:solidFill>
                  <a:schemeClr val="tx1"/>
                </a:solidFill>
                <a:latin typeface="+mn-lt"/>
                <a:ea typeface="+mn-ea"/>
                <a:cs typeface="+mn-cs"/>
              </a:rPr>
              <a:t>rhinoconjunctivitis</a:t>
            </a:r>
            <a:r>
              <a:rPr lang="en-US" sz="1200" b="0" i="0" u="none" strike="noStrike" kern="1200" baseline="0" dirty="0" smtClean="0">
                <a:solidFill>
                  <a:schemeClr val="tx1"/>
                </a:solidFill>
                <a:latin typeface="+mn-lt"/>
                <a:ea typeface="+mn-ea"/>
                <a:cs typeface="+mn-cs"/>
              </a:rPr>
              <a:t> and conjunctival sensitivity persisted at the 10-year follow-up. Significantly less actively treated</a:t>
            </a:r>
          </a:p>
          <a:p>
            <a:r>
              <a:rPr lang="en-US" sz="1200" b="0" i="0" u="none" strike="noStrike" kern="1200" baseline="0" dirty="0" smtClean="0">
                <a:solidFill>
                  <a:schemeClr val="tx1"/>
                </a:solidFill>
                <a:latin typeface="+mn-lt"/>
                <a:ea typeface="+mn-ea"/>
                <a:cs typeface="+mn-cs"/>
              </a:rPr>
              <a:t>subjects had developed asthma at 10-year follow-up as evaluated by clinical symptoms [odds ratio 2.5 (1.1–5.9)]. Patients who developed asthma among controls were 24/53 and in the SIT group 16/64. The longitudinal treatment effect when adjusted for bronchial hyper-responsiveness and asthma status at baseline including all observations at 3, 5 and 10 years follow-up (children with or without asthma at baseline, n = 189; 511 observations) was statistically significant (P = 0.0075). The odds ratio for no-asthma was 4.6 95% CI (1.5–13.7) in favor of SIT. Conclusion: A 3-year course of SIT with standardized allergen extracts has shown long-term clinical effects and the potential of preventing development of asthma in children with allergic </a:t>
            </a:r>
            <a:r>
              <a:rPr lang="en-US" sz="1200" b="0" i="0" u="none" strike="noStrike" kern="1200" baseline="0" dirty="0" err="1" smtClean="0">
                <a:solidFill>
                  <a:schemeClr val="tx1"/>
                </a:solidFill>
                <a:latin typeface="+mn-lt"/>
                <a:ea typeface="+mn-ea"/>
                <a:cs typeface="+mn-cs"/>
              </a:rPr>
              <a:t>rhinoconjunctivitis</a:t>
            </a:r>
            <a:r>
              <a:rPr lang="en-US" sz="1200" b="0" i="0" u="none" strike="noStrike" kern="1200" baseline="0" dirty="0" smtClean="0">
                <a:solidFill>
                  <a:schemeClr val="tx1"/>
                </a:solidFill>
                <a:latin typeface="+mn-lt"/>
                <a:ea typeface="+mn-ea"/>
                <a:cs typeface="+mn-cs"/>
              </a:rPr>
              <a:t> up to 7 years after </a:t>
            </a:r>
            <a:r>
              <a:rPr lang="sv-SE" sz="1200" b="0" i="0" u="none" strike="noStrike" kern="1200" baseline="0" dirty="0" err="1" smtClean="0">
                <a:solidFill>
                  <a:schemeClr val="tx1"/>
                </a:solidFill>
                <a:latin typeface="+mn-lt"/>
                <a:ea typeface="+mn-ea"/>
                <a:cs typeface="+mn-cs"/>
              </a:rPr>
              <a:t>treatment</a:t>
            </a:r>
            <a:r>
              <a:rPr lang="sv-SE"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Clinical implication: Specific immunotherapy has long-term clinical effects and</a:t>
            </a:r>
          </a:p>
          <a:p>
            <a:r>
              <a:rPr lang="en-US" sz="1200" b="0" i="0" u="none" strike="noStrike" kern="1200" baseline="0" dirty="0" smtClean="0">
                <a:solidFill>
                  <a:schemeClr val="tx1"/>
                </a:solidFill>
                <a:latin typeface="+mn-lt"/>
                <a:ea typeface="+mn-ea"/>
                <a:cs typeface="+mn-cs"/>
              </a:rPr>
              <a:t>the potential of preventing development of asthma in children with allergic </a:t>
            </a:r>
            <a:r>
              <a:rPr lang="en-US" sz="1200" b="0" i="0" u="none" strike="noStrike" kern="1200" baseline="0" dirty="0" err="1" smtClean="0">
                <a:solidFill>
                  <a:schemeClr val="tx1"/>
                </a:solidFill>
                <a:latin typeface="+mn-lt"/>
                <a:ea typeface="+mn-ea"/>
                <a:cs typeface="+mn-cs"/>
              </a:rPr>
              <a:t>rhinoconjunctivitis</a:t>
            </a:r>
            <a:r>
              <a:rPr lang="en-US" sz="1200" b="0" i="0" u="none" strike="noStrike" kern="1200" baseline="0" dirty="0" smtClean="0">
                <a:solidFill>
                  <a:schemeClr val="tx1"/>
                </a:solidFill>
                <a:latin typeface="+mn-lt"/>
                <a:ea typeface="+mn-ea"/>
                <a:cs typeface="+mn-cs"/>
              </a:rPr>
              <a:t> up to 7 years after treatment termination. </a:t>
            </a:r>
            <a:endParaRPr lang="sv-SE" dirty="0" smtClean="0"/>
          </a:p>
          <a:p>
            <a:endParaRPr lang="da-DK" altLang="en-US" dirty="0" smtClean="0">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493AB789-4BD1-4780-988B-2C50034911EA}" type="slidenum">
              <a:rPr lang="en-GB" smtClean="0"/>
              <a:t>39</a:t>
            </a:fld>
            <a:endParaRPr lang="en-GB"/>
          </a:p>
        </p:txBody>
      </p:sp>
    </p:spTree>
    <p:extLst>
      <p:ext uri="{BB962C8B-B14F-4D97-AF65-F5344CB8AC3E}">
        <p14:creationId xmlns:p14="http://schemas.microsoft.com/office/powerpoint/2010/main" val="3899171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4</a:t>
            </a:fld>
            <a:endParaRPr lang="en-GB"/>
          </a:p>
        </p:txBody>
      </p:sp>
    </p:spTree>
    <p:extLst>
      <p:ext uri="{BB962C8B-B14F-4D97-AF65-F5344CB8AC3E}">
        <p14:creationId xmlns:p14="http://schemas.microsoft.com/office/powerpoint/2010/main" val="30590407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probabilities are calculated from a</a:t>
            </a:r>
            <a:r>
              <a:rPr lang="en-GB" baseline="0" dirty="0" smtClean="0"/>
              <a:t> Generalized Estimation Equation </a:t>
            </a:r>
            <a:r>
              <a:rPr lang="en-GB" dirty="0" smtClean="0"/>
              <a:t>model</a:t>
            </a:r>
            <a:r>
              <a:rPr lang="en-GB" baseline="0" dirty="0" smtClean="0"/>
              <a:t> (population based) that estimate the odds-ratio for GRAZAX® vs Placebo for having asthma symptoms and using asthma medication at any time during the two year follow-up period (OR=0.46). The number needed-to-treat is NNT=1/(probability for placebo – probability for GRAZAX®)</a:t>
            </a:r>
          </a:p>
          <a:p>
            <a:endParaRPr lang="en-GB" baseline="0" dirty="0" smtClean="0"/>
          </a:p>
          <a:p>
            <a:r>
              <a:rPr lang="en-GB" baseline="0" dirty="0" smtClean="0"/>
              <a:t>Important to state that the treatment effect (in terms of Odds-Ratio) is independent of age. All age groups have effect. The probability does however vary. Higher probability for developing asthma symptoms and use of asthma medication for the younger age group results in lower NNT. </a:t>
            </a:r>
          </a:p>
          <a:p>
            <a:endParaRPr lang="en-GB" baseline="0" dirty="0" smtClean="0"/>
          </a:p>
          <a:p>
            <a:r>
              <a:rPr lang="en-GB" baseline="0" dirty="0" smtClean="0"/>
              <a:t>Therefore early treatment start will prevent more children in disease progression from </a:t>
            </a:r>
            <a:r>
              <a:rPr lang="en-GB" baseline="0" dirty="0" err="1" smtClean="0"/>
              <a:t>Rhinoconjunctivitis</a:t>
            </a:r>
            <a:r>
              <a:rPr lang="en-GB" baseline="0" dirty="0" smtClean="0"/>
              <a:t> to having asthma symptoms and using asthma medication.</a:t>
            </a:r>
            <a:endParaRPr lang="en-GB" dirty="0" smtClean="0"/>
          </a:p>
          <a:p>
            <a:endParaRPr lang="en-GB" dirty="0"/>
          </a:p>
        </p:txBody>
      </p:sp>
      <p:sp>
        <p:nvSpPr>
          <p:cNvPr id="4" name="Slide Number Placeholder 3"/>
          <p:cNvSpPr>
            <a:spLocks noGrp="1"/>
          </p:cNvSpPr>
          <p:nvPr>
            <p:ph type="sldNum" sz="quarter" idx="10"/>
          </p:nvPr>
        </p:nvSpPr>
        <p:spPr/>
        <p:txBody>
          <a:bodyPr/>
          <a:lstStyle/>
          <a:p>
            <a:fld id="{493AB789-4BD1-4780-988B-2C50034911EA}" type="slidenum">
              <a:rPr lang="en-GB" smtClean="0"/>
              <a:t>40</a:t>
            </a:fld>
            <a:endParaRPr lang="en-GB"/>
          </a:p>
        </p:txBody>
      </p:sp>
    </p:spTree>
    <p:extLst>
      <p:ext uri="{BB962C8B-B14F-4D97-AF65-F5344CB8AC3E}">
        <p14:creationId xmlns:p14="http://schemas.microsoft.com/office/powerpoint/2010/main" val="5108617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Background: Children born to atopic parents are at increased</a:t>
            </a:r>
          </a:p>
          <a:p>
            <a:r>
              <a:rPr lang="en-US" sz="1200" b="0" i="0" u="none" strike="noStrike" kern="1200" baseline="0" dirty="0" smtClean="0">
                <a:solidFill>
                  <a:schemeClr val="tx1"/>
                </a:solidFill>
                <a:latin typeface="+mn-lt"/>
                <a:ea typeface="+mn-ea"/>
                <a:cs typeface="+mn-cs"/>
              </a:rPr>
              <a:t>risk of sensitization to environmental allergens.</a:t>
            </a:r>
          </a:p>
          <a:p>
            <a:r>
              <a:rPr lang="en-US" sz="1200" b="0" i="0" u="none" strike="noStrike" kern="1200" baseline="0" dirty="0" smtClean="0">
                <a:solidFill>
                  <a:schemeClr val="tx1"/>
                </a:solidFill>
                <a:latin typeface="+mn-lt"/>
                <a:ea typeface="+mn-ea"/>
                <a:cs typeface="+mn-cs"/>
              </a:rPr>
              <a:t>Objective: We sought to demonstrate proof of concept for oral</a:t>
            </a:r>
          </a:p>
          <a:p>
            <a:r>
              <a:rPr lang="en-US" sz="1200" b="0" i="0" u="none" strike="noStrike" kern="1200" baseline="0" dirty="0" smtClean="0">
                <a:solidFill>
                  <a:schemeClr val="tx1"/>
                </a:solidFill>
                <a:latin typeface="+mn-lt"/>
                <a:ea typeface="+mn-ea"/>
                <a:cs typeface="+mn-cs"/>
              </a:rPr>
              <a:t>immunotherapy to high-dose house dust mite (HDM) allergen in</a:t>
            </a:r>
          </a:p>
          <a:p>
            <a:r>
              <a:rPr lang="en-US" sz="1200" b="0" i="0" u="none" strike="noStrike" kern="1200" baseline="0" dirty="0" smtClean="0">
                <a:solidFill>
                  <a:schemeClr val="tx1"/>
                </a:solidFill>
                <a:latin typeface="+mn-lt"/>
                <a:ea typeface="+mn-ea"/>
                <a:cs typeface="+mn-cs"/>
              </a:rPr>
              <a:t>infancy in the prevention of allergen sensitization and allergic</a:t>
            </a:r>
          </a:p>
          <a:p>
            <a:r>
              <a:rPr lang="en-GB" sz="1200" b="0" i="0" u="none" strike="noStrike" kern="1200" baseline="0" dirty="0" smtClean="0">
                <a:solidFill>
                  <a:schemeClr val="tx1"/>
                </a:solidFill>
                <a:latin typeface="+mn-lt"/>
                <a:ea typeface="+mn-ea"/>
                <a:cs typeface="+mn-cs"/>
              </a:rPr>
              <a:t>diseases.</a:t>
            </a:r>
          </a:p>
          <a:p>
            <a:r>
              <a:rPr lang="en-US" sz="1200" b="0" i="0" u="none" strike="noStrike" kern="1200" baseline="0" dirty="0" smtClean="0">
                <a:solidFill>
                  <a:schemeClr val="tx1"/>
                </a:solidFill>
                <a:latin typeface="+mn-lt"/>
                <a:ea typeface="+mn-ea"/>
                <a:cs typeface="+mn-cs"/>
              </a:rPr>
              <a:t>Methods: This was a prospective, randomized, double-blind,</a:t>
            </a:r>
          </a:p>
          <a:p>
            <a:r>
              <a:rPr lang="en-US" sz="1200" b="0" i="0" u="none" strike="noStrike" kern="1200" baseline="0" dirty="0" smtClean="0">
                <a:solidFill>
                  <a:schemeClr val="tx1"/>
                </a:solidFill>
                <a:latin typeface="+mn-lt"/>
                <a:ea typeface="+mn-ea"/>
                <a:cs typeface="+mn-cs"/>
              </a:rPr>
              <a:t>placebo-controlled, proof-of-concept study involving 111 infants</a:t>
            </a:r>
          </a:p>
          <a:p>
            <a:r>
              <a:rPr lang="en-US" sz="1200" b="0" i="0" u="none" strike="noStrike" kern="1200" baseline="0" dirty="0" smtClean="0">
                <a:solidFill>
                  <a:schemeClr val="tx1"/>
                </a:solidFill>
                <a:latin typeface="+mn-lt"/>
                <a:ea typeface="+mn-ea"/>
                <a:cs typeface="+mn-cs"/>
              </a:rPr>
              <a:t>less than 1 year of age at high risk of atopy (&gt;2 first-degree</a:t>
            </a:r>
          </a:p>
          <a:p>
            <a:r>
              <a:rPr lang="en-US" sz="1200" b="0" i="0" u="none" strike="noStrike" kern="1200" baseline="0" dirty="0" smtClean="0">
                <a:solidFill>
                  <a:schemeClr val="tx1"/>
                </a:solidFill>
                <a:latin typeface="+mn-lt"/>
                <a:ea typeface="+mn-ea"/>
                <a:cs typeface="+mn-cs"/>
              </a:rPr>
              <a:t>relatives with allergic disease) but with negative skin prick test</a:t>
            </a:r>
          </a:p>
          <a:p>
            <a:r>
              <a:rPr lang="en-US" sz="1200" b="0" i="0" u="none" strike="noStrike" kern="1200" baseline="0" dirty="0" smtClean="0">
                <a:solidFill>
                  <a:schemeClr val="tx1"/>
                </a:solidFill>
                <a:latin typeface="+mn-lt"/>
                <a:ea typeface="+mn-ea"/>
                <a:cs typeface="+mn-cs"/>
              </a:rPr>
              <a:t>responses to common allergens at randomization. HDM extract</a:t>
            </a:r>
          </a:p>
          <a:p>
            <a:r>
              <a:rPr lang="en-US" sz="1200" b="0" i="0" u="none" strike="noStrike" kern="1200" baseline="0" dirty="0" smtClean="0">
                <a:solidFill>
                  <a:schemeClr val="tx1"/>
                </a:solidFill>
                <a:latin typeface="+mn-lt"/>
                <a:ea typeface="+mn-ea"/>
                <a:cs typeface="+mn-cs"/>
              </a:rPr>
              <a:t>(active) and appropriate placebo solution were administered</a:t>
            </a:r>
          </a:p>
          <a:p>
            <a:r>
              <a:rPr lang="en-US" sz="1200" b="0" i="0" u="none" strike="noStrike" kern="1200" baseline="0" dirty="0" smtClean="0">
                <a:solidFill>
                  <a:schemeClr val="tx1"/>
                </a:solidFill>
                <a:latin typeface="+mn-lt"/>
                <a:ea typeface="+mn-ea"/>
                <a:cs typeface="+mn-cs"/>
              </a:rPr>
              <a:t>orally twice daily for 12 months, and children were assessed</a:t>
            </a:r>
          </a:p>
          <a:p>
            <a:r>
              <a:rPr lang="en-US" sz="1200" b="0" i="0" u="none" strike="noStrike" kern="1200" baseline="0" dirty="0" smtClean="0">
                <a:solidFill>
                  <a:schemeClr val="tx1"/>
                </a:solidFill>
                <a:latin typeface="+mn-lt"/>
                <a:ea typeface="+mn-ea"/>
                <a:cs typeface="+mn-cs"/>
              </a:rPr>
              <a:t>every 3 months. </a:t>
            </a:r>
            <a:r>
              <a:rPr lang="en-US" sz="1200" b="0" i="0" u="none" strike="noStrike" kern="1200" baseline="0" dirty="0" err="1" smtClean="0">
                <a:solidFill>
                  <a:schemeClr val="tx1"/>
                </a:solidFill>
                <a:latin typeface="+mn-lt"/>
                <a:ea typeface="+mn-ea"/>
                <a:cs typeface="+mn-cs"/>
              </a:rPr>
              <a:t>Coprimary</a:t>
            </a:r>
            <a:r>
              <a:rPr lang="en-US" sz="1200" b="0" i="0" u="none" strike="noStrike" kern="1200" baseline="0" dirty="0" smtClean="0">
                <a:solidFill>
                  <a:schemeClr val="tx1"/>
                </a:solidFill>
                <a:latin typeface="+mn-lt"/>
                <a:ea typeface="+mn-ea"/>
                <a:cs typeface="+mn-cs"/>
              </a:rPr>
              <a:t> outcomes were cumulative</a:t>
            </a:r>
          </a:p>
          <a:p>
            <a:r>
              <a:rPr lang="en-US" sz="1200" b="0" i="0" u="none" strike="noStrike" kern="1200" baseline="0" dirty="0" smtClean="0">
                <a:solidFill>
                  <a:schemeClr val="tx1"/>
                </a:solidFill>
                <a:latin typeface="+mn-lt"/>
                <a:ea typeface="+mn-ea"/>
                <a:cs typeface="+mn-cs"/>
              </a:rPr>
              <a:t>sensitization to HDM and sensitization to any common allergen</a:t>
            </a:r>
          </a:p>
          <a:p>
            <a:r>
              <a:rPr lang="en-US" sz="1200" b="0" i="0" u="none" strike="noStrike" kern="1200" baseline="0" dirty="0" smtClean="0">
                <a:solidFill>
                  <a:schemeClr val="tx1"/>
                </a:solidFill>
                <a:latin typeface="+mn-lt"/>
                <a:ea typeface="+mn-ea"/>
                <a:cs typeface="+mn-cs"/>
              </a:rPr>
              <a:t>during treatment, whereas development of eczema, wheeze, and</a:t>
            </a:r>
          </a:p>
          <a:p>
            <a:r>
              <a:rPr lang="en-US" sz="1200" b="0" i="0" u="none" strike="noStrike" kern="1200" baseline="0" dirty="0" smtClean="0">
                <a:solidFill>
                  <a:schemeClr val="tx1"/>
                </a:solidFill>
                <a:latin typeface="+mn-lt"/>
                <a:ea typeface="+mn-ea"/>
                <a:cs typeface="+mn-cs"/>
              </a:rPr>
              <a:t>food allergy were secondary outcomes. All adverse events were</a:t>
            </a:r>
          </a:p>
          <a:p>
            <a:r>
              <a:rPr lang="en-GB" sz="1200" b="0" i="0" u="none" strike="noStrike" kern="1200" baseline="0" dirty="0" smtClean="0">
                <a:solidFill>
                  <a:schemeClr val="tx1"/>
                </a:solidFill>
                <a:latin typeface="+mn-lt"/>
                <a:ea typeface="+mn-ea"/>
                <a:cs typeface="+mn-cs"/>
              </a:rPr>
              <a:t>recorded.</a:t>
            </a:r>
          </a:p>
          <a:p>
            <a:r>
              <a:rPr lang="en-US" sz="1200" b="0" i="0" u="none" strike="noStrike" kern="1200" baseline="0" dirty="0" smtClean="0">
                <a:solidFill>
                  <a:schemeClr val="tx1"/>
                </a:solidFill>
                <a:latin typeface="+mn-lt"/>
                <a:ea typeface="+mn-ea"/>
                <a:cs typeface="+mn-cs"/>
              </a:rPr>
              <a:t>Results: There was a significant (P 5 .03) reduction in</a:t>
            </a:r>
          </a:p>
          <a:p>
            <a:r>
              <a:rPr lang="en-US" sz="1200" b="0" i="0" u="none" strike="noStrike" kern="1200" baseline="0" dirty="0" smtClean="0">
                <a:solidFill>
                  <a:schemeClr val="tx1"/>
                </a:solidFill>
                <a:latin typeface="+mn-lt"/>
                <a:ea typeface="+mn-ea"/>
                <a:cs typeface="+mn-cs"/>
              </a:rPr>
              <a:t>sensitization to any common allergen (16.0%; 95% CI, 1.7% to</a:t>
            </a:r>
          </a:p>
          <a:p>
            <a:r>
              <a:rPr lang="en-US" sz="1200" b="0" i="0" u="none" strike="noStrike" kern="1200" baseline="0" dirty="0" smtClean="0">
                <a:solidFill>
                  <a:schemeClr val="tx1"/>
                </a:solidFill>
                <a:latin typeface="+mn-lt"/>
                <a:ea typeface="+mn-ea"/>
                <a:cs typeface="+mn-cs"/>
              </a:rPr>
              <a:t>30.4%) in the active (5 [9.4%]) compared with placebo (13</a:t>
            </a:r>
          </a:p>
          <a:p>
            <a:r>
              <a:rPr lang="en-US" sz="1200" b="0" i="0" u="none" strike="noStrike" kern="1200" baseline="0" dirty="0" smtClean="0">
                <a:solidFill>
                  <a:schemeClr val="tx1"/>
                </a:solidFill>
                <a:latin typeface="+mn-lt"/>
                <a:ea typeface="+mn-ea"/>
                <a:cs typeface="+mn-cs"/>
              </a:rPr>
              <a:t>[25.5%]) treatment groups. There was no treatment effect on</a:t>
            </a:r>
          </a:p>
          <a:p>
            <a:r>
              <a:rPr lang="en-US" sz="1200" b="0" i="0" u="none" strike="noStrike" kern="1200" baseline="0" dirty="0" smtClean="0">
                <a:solidFill>
                  <a:schemeClr val="tx1"/>
                </a:solidFill>
                <a:latin typeface="+mn-lt"/>
                <a:ea typeface="+mn-ea"/>
                <a:cs typeface="+mn-cs"/>
              </a:rPr>
              <a:t>the </a:t>
            </a:r>
            <a:r>
              <a:rPr lang="en-US" sz="1200" b="0" i="0" u="none" strike="noStrike" kern="1200" baseline="0" dirty="0" err="1" smtClean="0">
                <a:solidFill>
                  <a:schemeClr val="tx1"/>
                </a:solidFill>
                <a:latin typeface="+mn-lt"/>
                <a:ea typeface="+mn-ea"/>
                <a:cs typeface="+mn-cs"/>
              </a:rPr>
              <a:t>coprimary</a:t>
            </a:r>
            <a:r>
              <a:rPr lang="en-US" sz="1200" b="0" i="0" u="none" strike="noStrike" kern="1200" baseline="0" dirty="0" smtClean="0">
                <a:solidFill>
                  <a:schemeClr val="tx1"/>
                </a:solidFill>
                <a:latin typeface="+mn-lt"/>
                <a:ea typeface="+mn-ea"/>
                <a:cs typeface="+mn-cs"/>
              </a:rPr>
              <a:t> outcome of HDM sensitization and the secondary</a:t>
            </a:r>
          </a:p>
          <a:p>
            <a:r>
              <a:rPr lang="en-US" sz="1200" b="0" i="0" u="none" strike="noStrike" kern="1200" baseline="0" dirty="0" smtClean="0">
                <a:solidFill>
                  <a:schemeClr val="tx1"/>
                </a:solidFill>
                <a:latin typeface="+mn-lt"/>
                <a:ea typeface="+mn-ea"/>
                <a:cs typeface="+mn-cs"/>
              </a:rPr>
              <a:t>outcomes of eczema, wheeze, and food allergy. The intervention</a:t>
            </a:r>
          </a:p>
          <a:p>
            <a:r>
              <a:rPr lang="en-US" sz="1200" b="0" i="0" u="none" strike="noStrike" kern="1200" baseline="0" dirty="0" smtClean="0">
                <a:solidFill>
                  <a:schemeClr val="tx1"/>
                </a:solidFill>
                <a:latin typeface="+mn-lt"/>
                <a:ea typeface="+mn-ea"/>
                <a:cs typeface="+mn-cs"/>
              </a:rPr>
              <a:t>was well tolerated, with no differences between active and</a:t>
            </a:r>
          </a:p>
          <a:p>
            <a:r>
              <a:rPr lang="en-US" sz="1200" b="0" i="0" u="none" strike="noStrike" kern="1200" baseline="0" dirty="0" smtClean="0">
                <a:solidFill>
                  <a:schemeClr val="tx1"/>
                </a:solidFill>
                <a:latin typeface="+mn-lt"/>
                <a:ea typeface="+mn-ea"/>
                <a:cs typeface="+mn-cs"/>
              </a:rPr>
              <a:t>placebo treatments in numbers or nature of adverse events.</a:t>
            </a:r>
          </a:p>
          <a:p>
            <a:r>
              <a:rPr lang="en-US" sz="1200" b="0" i="0" u="none" strike="noStrike" kern="1200" baseline="0" dirty="0" smtClean="0">
                <a:solidFill>
                  <a:schemeClr val="tx1"/>
                </a:solidFill>
                <a:latin typeface="+mn-lt"/>
                <a:ea typeface="+mn-ea"/>
                <a:cs typeface="+mn-cs"/>
              </a:rPr>
              <a:t>Conclusion: Prophylactic HDM oral immunotherapy is well</a:t>
            </a:r>
          </a:p>
          <a:p>
            <a:r>
              <a:rPr lang="en-US" sz="1200" b="0" i="0" u="none" strike="noStrike" kern="1200" baseline="0" dirty="0" smtClean="0">
                <a:solidFill>
                  <a:schemeClr val="tx1"/>
                </a:solidFill>
                <a:latin typeface="+mn-lt"/>
                <a:ea typeface="+mn-ea"/>
                <a:cs typeface="+mn-cs"/>
              </a:rPr>
              <a:t>tolerated in children at high heredity risk. The results met the</a:t>
            </a:r>
          </a:p>
          <a:p>
            <a:r>
              <a:rPr lang="en-US" sz="1200" b="0" i="0" u="none" strike="noStrike" kern="1200" baseline="0" dirty="0" smtClean="0">
                <a:solidFill>
                  <a:schemeClr val="tx1"/>
                </a:solidFill>
                <a:latin typeface="+mn-lt"/>
                <a:ea typeface="+mn-ea"/>
                <a:cs typeface="+mn-cs"/>
              </a:rPr>
              <a:t>trial’s </a:t>
            </a:r>
            <a:r>
              <a:rPr lang="en-US" sz="1200" b="0" i="0" u="none" strike="noStrike" kern="1200" baseline="0" dirty="0" err="1" smtClean="0">
                <a:solidFill>
                  <a:schemeClr val="tx1"/>
                </a:solidFill>
                <a:latin typeface="+mn-lt"/>
                <a:ea typeface="+mn-ea"/>
                <a:cs typeface="+mn-cs"/>
              </a:rPr>
              <a:t>prespecified</a:t>
            </a:r>
            <a:r>
              <a:rPr lang="en-US" sz="1200" b="0" i="0" u="none" strike="noStrike" kern="1200" baseline="0" dirty="0" smtClean="0">
                <a:solidFill>
                  <a:schemeClr val="tx1"/>
                </a:solidFill>
                <a:latin typeface="+mn-lt"/>
                <a:ea typeface="+mn-ea"/>
                <a:cs typeface="+mn-cs"/>
              </a:rPr>
              <a:t> criteria for proof of concept in reducing</a:t>
            </a:r>
          </a:p>
          <a:p>
            <a:r>
              <a:rPr lang="en-US" sz="1200" b="0" i="0" u="none" strike="noStrike" kern="1200" baseline="0" dirty="0" smtClean="0">
                <a:solidFill>
                  <a:schemeClr val="tx1"/>
                </a:solidFill>
                <a:latin typeface="+mn-lt"/>
                <a:ea typeface="+mn-ea"/>
                <a:cs typeface="+mn-cs"/>
              </a:rPr>
              <a:t>sensitization to any allergen; however, no significant preventive</a:t>
            </a:r>
          </a:p>
          <a:p>
            <a:r>
              <a:rPr lang="en-US" sz="1200" b="0" i="0" u="none" strike="noStrike" kern="1200" baseline="0" dirty="0" smtClean="0">
                <a:solidFill>
                  <a:schemeClr val="tx1"/>
                </a:solidFill>
                <a:latin typeface="+mn-lt"/>
                <a:ea typeface="+mn-ea"/>
                <a:cs typeface="+mn-cs"/>
              </a:rPr>
              <a:t>effect was observed on HDM sensitization or allergy-related</a:t>
            </a:r>
          </a:p>
          <a:p>
            <a:r>
              <a:rPr lang="en-GB" sz="1200" b="0" i="0" u="none" strike="noStrike" kern="1200" baseline="0" dirty="0" smtClean="0">
                <a:solidFill>
                  <a:schemeClr val="tx1"/>
                </a:solidFill>
                <a:latin typeface="+mn-lt"/>
                <a:ea typeface="+mn-ea"/>
                <a:cs typeface="+mn-cs"/>
              </a:rPr>
              <a:t>symptoms.</a:t>
            </a:r>
            <a:endParaRPr lang="nb-NO" dirty="0" smtClean="0"/>
          </a:p>
          <a:p>
            <a:endParaRPr lang="en-GB" dirty="0"/>
          </a:p>
        </p:txBody>
      </p:sp>
      <p:sp>
        <p:nvSpPr>
          <p:cNvPr id="4" name="Slide Number Placeholder 3"/>
          <p:cNvSpPr>
            <a:spLocks noGrp="1"/>
          </p:cNvSpPr>
          <p:nvPr>
            <p:ph type="sldNum" sz="quarter" idx="10"/>
          </p:nvPr>
        </p:nvSpPr>
        <p:spPr/>
        <p:txBody>
          <a:bodyPr/>
          <a:lstStyle/>
          <a:p>
            <a:fld id="{493AB789-4BD1-4780-988B-2C50034911EA}" type="slidenum">
              <a:rPr lang="en-GB" smtClean="0"/>
              <a:t>41</a:t>
            </a:fld>
            <a:endParaRPr lang="en-GB"/>
          </a:p>
        </p:txBody>
      </p:sp>
    </p:spTree>
    <p:extLst>
      <p:ext uri="{BB962C8B-B14F-4D97-AF65-F5344CB8AC3E}">
        <p14:creationId xmlns:p14="http://schemas.microsoft.com/office/powerpoint/2010/main" val="14569087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42</a:t>
            </a:fld>
            <a:endParaRPr lang="en-GB"/>
          </a:p>
        </p:txBody>
      </p:sp>
    </p:spTree>
    <p:extLst>
      <p:ext uri="{BB962C8B-B14F-4D97-AF65-F5344CB8AC3E}">
        <p14:creationId xmlns:p14="http://schemas.microsoft.com/office/powerpoint/2010/main" val="37580248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43</a:t>
            </a:fld>
            <a:endParaRPr lang="en-GB"/>
          </a:p>
        </p:txBody>
      </p:sp>
    </p:spTree>
    <p:extLst>
      <p:ext uri="{BB962C8B-B14F-4D97-AF65-F5344CB8AC3E}">
        <p14:creationId xmlns:p14="http://schemas.microsoft.com/office/powerpoint/2010/main" val="1648528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44</a:t>
            </a:fld>
            <a:endParaRPr lang="en-GB"/>
          </a:p>
        </p:txBody>
      </p:sp>
    </p:spTree>
    <p:extLst>
      <p:ext uri="{BB962C8B-B14F-4D97-AF65-F5344CB8AC3E}">
        <p14:creationId xmlns:p14="http://schemas.microsoft.com/office/powerpoint/2010/main" val="24119450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45</a:t>
            </a:fld>
            <a:endParaRPr lang="en-GB"/>
          </a:p>
        </p:txBody>
      </p:sp>
    </p:spTree>
    <p:extLst>
      <p:ext uri="{BB962C8B-B14F-4D97-AF65-F5344CB8AC3E}">
        <p14:creationId xmlns:p14="http://schemas.microsoft.com/office/powerpoint/2010/main" val="24620119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Background: Allergen immunotherapy (desensitization) by injection is effective for seasonal allergic rhinitis and has been shown to induce long-term disease remission. The sublingual route also has potential, although definitive evidence from large randomized controlled trials has been lacking.</a:t>
            </a:r>
          </a:p>
          <a:p>
            <a:r>
              <a:rPr lang="en-US" sz="1200" b="0" i="0" u="none" strike="noStrike" kern="1200" baseline="0" dirty="0" smtClean="0">
                <a:solidFill>
                  <a:schemeClr val="tx1"/>
                </a:solidFill>
                <a:latin typeface="+mn-lt"/>
                <a:ea typeface="+mn-ea"/>
                <a:cs typeface="+mn-cs"/>
              </a:rPr>
              <a:t>Objective: The aim was to confirm the efficacy of a rapidly </a:t>
            </a:r>
            <a:r>
              <a:rPr lang="sv-SE" sz="1200" b="0" i="0" u="none" strike="noStrike" kern="1200" baseline="0" dirty="0" err="1" smtClean="0">
                <a:solidFill>
                  <a:schemeClr val="tx1"/>
                </a:solidFill>
                <a:latin typeface="+mn-lt"/>
                <a:ea typeface="+mn-ea"/>
                <a:cs typeface="+mn-cs"/>
              </a:rPr>
              <a:t>dissolving</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grass</a:t>
            </a:r>
            <a:r>
              <a:rPr lang="sv-SE" sz="1200" b="0" i="0" u="none" strike="noStrike" kern="1200" baseline="0" dirty="0" smtClean="0">
                <a:solidFill>
                  <a:schemeClr val="tx1"/>
                </a:solidFill>
                <a:latin typeface="+mn-lt"/>
                <a:ea typeface="+mn-ea"/>
                <a:cs typeface="+mn-cs"/>
              </a:rPr>
              <a:t> allergen </a:t>
            </a:r>
            <a:r>
              <a:rPr lang="sv-SE" sz="1200" b="0" i="0" u="none" strike="noStrike" kern="1200" baseline="0" dirty="0" err="1" smtClean="0">
                <a:solidFill>
                  <a:schemeClr val="tx1"/>
                </a:solidFill>
                <a:latin typeface="+mn-lt"/>
                <a:ea typeface="+mn-ea"/>
                <a:cs typeface="+mn-cs"/>
              </a:rPr>
              <a:t>tablet</a:t>
            </a:r>
            <a:r>
              <a:rPr lang="sv-SE" sz="1200" b="0" i="0" u="none" strike="noStrike" kern="1200" baseline="0" dirty="0" smtClean="0">
                <a:solidFill>
                  <a:schemeClr val="tx1"/>
                </a:solidFill>
                <a:latin typeface="+mn-lt"/>
                <a:ea typeface="+mn-ea"/>
                <a:cs typeface="+mn-cs"/>
              </a:rPr>
              <a:t> (GRAZAX, ALK-</a:t>
            </a:r>
            <a:r>
              <a:rPr lang="sv-SE" sz="1200" b="0" i="0" u="none" strike="noStrike" kern="1200" baseline="0" dirty="0" err="1" smtClean="0">
                <a:solidFill>
                  <a:schemeClr val="tx1"/>
                </a:solidFill>
                <a:latin typeface="+mn-lt"/>
                <a:ea typeface="+mn-ea"/>
                <a:cs typeface="+mn-cs"/>
              </a:rPr>
              <a:t>Abelló</a:t>
            </a:r>
            <a:r>
              <a:rPr lang="sv-SE" sz="1200" b="0" i="0" u="none" strike="noStrike" kern="1200" baseline="0" dirty="0" smtClean="0">
                <a:solidFill>
                  <a:schemeClr val="tx1"/>
                </a:solidFill>
                <a:latin typeface="+mn-lt"/>
                <a:ea typeface="+mn-ea"/>
                <a:cs typeface="+mn-cs"/>
              </a:rPr>
              <a:t> , </a:t>
            </a:r>
            <a:r>
              <a:rPr lang="en-US" sz="1200" b="0" i="0" u="none" strike="noStrike" kern="1200" baseline="0" dirty="0" err="1" smtClean="0">
                <a:solidFill>
                  <a:schemeClr val="tx1"/>
                </a:solidFill>
                <a:latin typeface="+mn-lt"/>
                <a:ea typeface="+mn-ea"/>
                <a:cs typeface="+mn-cs"/>
              </a:rPr>
              <a:t>Hørsholm</a:t>
            </a:r>
            <a:r>
              <a:rPr lang="en-US" sz="1200" b="0" i="0" u="none" strike="noStrike" kern="1200" baseline="0" dirty="0" smtClean="0">
                <a:solidFill>
                  <a:schemeClr val="tx1"/>
                </a:solidFill>
                <a:latin typeface="+mn-lt"/>
                <a:ea typeface="+mn-ea"/>
                <a:cs typeface="+mn-cs"/>
              </a:rPr>
              <a:t>, Denmark) compared with placebo in patients with </a:t>
            </a:r>
            <a:r>
              <a:rPr lang="sv-SE" sz="1200" b="0" i="0" u="none" strike="noStrike" kern="1200" baseline="0" dirty="0" err="1" smtClean="0">
                <a:solidFill>
                  <a:schemeClr val="tx1"/>
                </a:solidFill>
                <a:latin typeface="+mn-lt"/>
                <a:ea typeface="+mn-ea"/>
                <a:cs typeface="+mn-cs"/>
              </a:rPr>
              <a:t>seasonal</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rhinoconjunctivitis</a:t>
            </a:r>
            <a:r>
              <a:rPr lang="sv-SE"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Methods: A longitudinal, double-blind, placebo-controlled, parallel-group study that included 51 centers from 8 countries. Subjects were randomized (1:1) to receive a grass allergen tablet or placebo once daily. A total of 634 subjects with a history of grass pollen–induced </a:t>
            </a:r>
            <a:r>
              <a:rPr lang="en-US" sz="1200" b="0" i="0" u="none" strike="noStrike" kern="1200" baseline="0" dirty="0" err="1" smtClean="0">
                <a:solidFill>
                  <a:schemeClr val="tx1"/>
                </a:solidFill>
                <a:latin typeface="+mn-lt"/>
                <a:ea typeface="+mn-ea"/>
                <a:cs typeface="+mn-cs"/>
              </a:rPr>
              <a:t>rhinoconjunctivitis</a:t>
            </a:r>
            <a:r>
              <a:rPr lang="en-US" sz="1200" b="0" i="0" u="none" strike="noStrike" kern="1200" baseline="0" dirty="0" smtClean="0">
                <a:solidFill>
                  <a:schemeClr val="tx1"/>
                </a:solidFill>
                <a:latin typeface="+mn-lt"/>
                <a:ea typeface="+mn-ea"/>
                <a:cs typeface="+mn-cs"/>
              </a:rPr>
              <a:t> for at least 2 years and confirmation of </a:t>
            </a:r>
            <a:r>
              <a:rPr lang="en-US" sz="1200" b="0" i="0" u="none" strike="noStrike" kern="1200" baseline="0" dirty="0" err="1" smtClean="0">
                <a:solidFill>
                  <a:schemeClr val="tx1"/>
                </a:solidFill>
                <a:latin typeface="+mn-lt"/>
                <a:ea typeface="+mn-ea"/>
                <a:cs typeface="+mn-cs"/>
              </a:rPr>
              <a:t>IgE</a:t>
            </a:r>
            <a:r>
              <a:rPr lang="en-US" sz="1200" b="0" i="0" u="none" strike="noStrike" kern="1200" baseline="0" dirty="0" smtClean="0">
                <a:solidFill>
                  <a:schemeClr val="tx1"/>
                </a:solidFill>
                <a:latin typeface="+mn-lt"/>
                <a:ea typeface="+mn-ea"/>
                <a:cs typeface="+mn-cs"/>
              </a:rPr>
              <a:t> sensitivity (positive skin prick test and serum-specific </a:t>
            </a:r>
            <a:r>
              <a:rPr lang="en-US" sz="1200" b="0" i="0" u="none" strike="noStrike" kern="1200" baseline="0" dirty="0" err="1" smtClean="0">
                <a:solidFill>
                  <a:schemeClr val="tx1"/>
                </a:solidFill>
                <a:latin typeface="+mn-lt"/>
                <a:ea typeface="+mn-ea"/>
                <a:cs typeface="+mn-cs"/>
              </a:rPr>
              <a:t>IgE</a:t>
            </a:r>
            <a:r>
              <a:rPr lang="en-US" sz="1200" b="0" i="0" u="none" strike="noStrike" kern="1200" baseline="0" dirty="0" smtClean="0">
                <a:solidFill>
                  <a:schemeClr val="tx1"/>
                </a:solidFill>
                <a:latin typeface="+mn-lt"/>
                <a:ea typeface="+mn-ea"/>
                <a:cs typeface="+mn-cs"/>
              </a:rPr>
              <a:t>) were included in the study. Subjects commenced treatment at least 16 weeks before the grass pollen season, and treatment was continued throughout</a:t>
            </a:r>
          </a:p>
          <a:p>
            <a:r>
              <a:rPr lang="sv-SE" sz="1200" b="0" i="0" u="none" strike="noStrike" kern="1200" baseline="0" dirty="0" smtClean="0">
                <a:solidFill>
                  <a:schemeClr val="tx1"/>
                </a:solidFill>
                <a:latin typeface="+mn-lt"/>
                <a:ea typeface="+mn-ea"/>
                <a:cs typeface="+mn-cs"/>
              </a:rPr>
              <a:t>the </a:t>
            </a:r>
            <a:r>
              <a:rPr lang="sv-SE" sz="1200" b="0" i="0" u="none" strike="noStrike" kern="1200" baseline="0" dirty="0" err="1" smtClean="0">
                <a:solidFill>
                  <a:schemeClr val="tx1"/>
                </a:solidFill>
                <a:latin typeface="+mn-lt"/>
                <a:ea typeface="+mn-ea"/>
                <a:cs typeface="+mn-cs"/>
              </a:rPr>
              <a:t>entire</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season</a:t>
            </a:r>
            <a:r>
              <a:rPr lang="sv-SE"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Results: The primary efficacy analysis showed a reduction of 30% in </a:t>
            </a:r>
            <a:r>
              <a:rPr lang="en-US" sz="1200" b="0" i="0" u="none" strike="noStrike" kern="1200" baseline="0" dirty="0" err="1" smtClean="0">
                <a:solidFill>
                  <a:schemeClr val="tx1"/>
                </a:solidFill>
                <a:latin typeface="+mn-lt"/>
                <a:ea typeface="+mn-ea"/>
                <a:cs typeface="+mn-cs"/>
              </a:rPr>
              <a:t>rhinoconjunctivitis</a:t>
            </a:r>
            <a:r>
              <a:rPr lang="en-US" sz="1200" b="0" i="0" u="none" strike="noStrike" kern="1200" baseline="0" dirty="0" smtClean="0">
                <a:solidFill>
                  <a:schemeClr val="tx1"/>
                </a:solidFill>
                <a:latin typeface="+mn-lt"/>
                <a:ea typeface="+mn-ea"/>
                <a:cs typeface="+mn-cs"/>
              </a:rPr>
              <a:t> symptom score (P &lt; .0001) and a reduction of 38% in </a:t>
            </a:r>
            <a:r>
              <a:rPr lang="en-US" sz="1200" b="0" i="0" u="none" strike="noStrike" kern="1200" baseline="0" dirty="0" err="1" smtClean="0">
                <a:solidFill>
                  <a:schemeClr val="tx1"/>
                </a:solidFill>
                <a:latin typeface="+mn-lt"/>
                <a:ea typeface="+mn-ea"/>
                <a:cs typeface="+mn-cs"/>
              </a:rPr>
              <a:t>rhinoconjunctivitis</a:t>
            </a:r>
            <a:r>
              <a:rPr lang="en-US" sz="1200" b="0" i="0" u="none" strike="noStrike" kern="1200" baseline="0" dirty="0" smtClean="0">
                <a:solidFill>
                  <a:schemeClr val="tx1"/>
                </a:solidFill>
                <a:latin typeface="+mn-lt"/>
                <a:ea typeface="+mn-ea"/>
                <a:cs typeface="+mn-cs"/>
              </a:rPr>
              <a:t> medication score (P &lt; .0001) compared with placebo. Side effects mainly comprised mild itching and swelling in the mouth that was in general well tolerated and led to treatment withdrawal in less than 4% of participants. There were no serious local side effects and no </a:t>
            </a:r>
            <a:r>
              <a:rPr lang="sv-SE" sz="1200" b="0" i="0" u="none" strike="noStrike" kern="1200" baseline="0" dirty="0" err="1" smtClean="0">
                <a:solidFill>
                  <a:schemeClr val="tx1"/>
                </a:solidFill>
                <a:latin typeface="+mn-lt"/>
                <a:ea typeface="+mn-ea"/>
                <a:cs typeface="+mn-cs"/>
              </a:rPr>
              <a:t>severe</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systemic</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adverse</a:t>
            </a:r>
            <a:r>
              <a:rPr lang="sv-SE" sz="1200" b="0" i="0" u="none" strike="noStrike" kern="1200" baseline="0" dirty="0" smtClean="0">
                <a:solidFill>
                  <a:schemeClr val="tx1"/>
                </a:solidFill>
                <a:latin typeface="+mn-lt"/>
                <a:ea typeface="+mn-ea"/>
                <a:cs typeface="+mn-cs"/>
              </a:rPr>
              <a:t> events. </a:t>
            </a:r>
            <a:r>
              <a:rPr lang="en-US" sz="1200" b="0" i="0" u="none" strike="noStrike" kern="1200" baseline="0" dirty="0" smtClean="0">
                <a:solidFill>
                  <a:schemeClr val="tx1"/>
                </a:solidFill>
                <a:latin typeface="+mn-lt"/>
                <a:ea typeface="+mn-ea"/>
                <a:cs typeface="+mn-cs"/>
              </a:rPr>
              <a:t>Conclusion: Sublingual immunotherapy with grass allergen tablets was effective in grass pollen–induced </a:t>
            </a:r>
            <a:r>
              <a:rPr lang="en-US" sz="1200" b="0" i="0" u="none" strike="noStrike" kern="1200" baseline="0" dirty="0" err="1" smtClean="0">
                <a:solidFill>
                  <a:schemeClr val="tx1"/>
                </a:solidFill>
                <a:latin typeface="+mn-lt"/>
                <a:ea typeface="+mn-ea"/>
                <a:cs typeface="+mn-cs"/>
              </a:rPr>
              <a:t>rhinoconjunctivitis</a:t>
            </a:r>
            <a:r>
              <a:rPr lang="en-US" sz="1200" b="0" i="0" u="none" strike="noStrike" kern="1200" baseline="0" dirty="0" smtClean="0">
                <a:solidFill>
                  <a:schemeClr val="tx1"/>
                </a:solidFill>
                <a:latin typeface="+mn-lt"/>
                <a:ea typeface="+mn-ea"/>
                <a:cs typeface="+mn-cs"/>
              </a:rPr>
              <a:t>. The tablet was well tolerated with minor local side effects. Clinical implications: The grass allergen tablet represents a safe alternative to injection immunotherapy suitable for home use. (J Allergy </a:t>
            </a:r>
            <a:r>
              <a:rPr lang="en-US" sz="1200" b="0" i="0" u="none" strike="noStrike" kern="1200" baseline="0" dirty="0" err="1" smtClean="0">
                <a:solidFill>
                  <a:schemeClr val="tx1"/>
                </a:solidFill>
                <a:latin typeface="+mn-lt"/>
                <a:ea typeface="+mn-ea"/>
                <a:cs typeface="+mn-cs"/>
              </a:rPr>
              <a:t>Clin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Immunol</a:t>
            </a:r>
            <a:r>
              <a:rPr lang="en-US" sz="1200" b="0" i="0" u="none" strike="noStrike" kern="1200" baseline="0" dirty="0" smtClean="0">
                <a:solidFill>
                  <a:schemeClr val="tx1"/>
                </a:solidFill>
                <a:latin typeface="+mn-lt"/>
                <a:ea typeface="+mn-ea"/>
                <a:cs typeface="+mn-cs"/>
              </a:rPr>
              <a:t> 2006;118:434-440.)</a:t>
            </a:r>
            <a:endParaRPr lang="sv-SE" dirty="0" smtClean="0"/>
          </a:p>
          <a:p>
            <a:endParaRPr lang="en-GB" dirty="0"/>
          </a:p>
        </p:txBody>
      </p:sp>
      <p:sp>
        <p:nvSpPr>
          <p:cNvPr id="4" name="Slide Number Placeholder 3"/>
          <p:cNvSpPr>
            <a:spLocks noGrp="1"/>
          </p:cNvSpPr>
          <p:nvPr>
            <p:ph type="sldNum" sz="quarter" idx="10"/>
          </p:nvPr>
        </p:nvSpPr>
        <p:spPr/>
        <p:txBody>
          <a:bodyPr/>
          <a:lstStyle/>
          <a:p>
            <a:fld id="{493AB789-4BD1-4780-988B-2C50034911EA}" type="slidenum">
              <a:rPr lang="en-GB" smtClean="0"/>
              <a:t>46</a:t>
            </a:fld>
            <a:endParaRPr lang="en-GB"/>
          </a:p>
        </p:txBody>
      </p:sp>
    </p:spTree>
    <p:extLst>
      <p:ext uri="{BB962C8B-B14F-4D97-AF65-F5344CB8AC3E}">
        <p14:creationId xmlns:p14="http://schemas.microsoft.com/office/powerpoint/2010/main" val="28701194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Background: The main aim of specific immunotherapy is sustained effect due to changes in the immune system that can be demonstrated only in long-term trials. Objective: To investigate sustained efficacy and disease modification in a 5-year double-blind, placebo-controlled trial, including 2 years of blinded follow-up after completion of a 3-year period of treatment, with the SQ-standardized grass </a:t>
            </a:r>
            <a:r>
              <a:rPr lang="sv-SE" sz="1200" b="0" i="0" u="none" strike="noStrike" kern="1200" baseline="0" dirty="0" err="1" smtClean="0">
                <a:solidFill>
                  <a:schemeClr val="tx1"/>
                </a:solidFill>
                <a:latin typeface="+mn-lt"/>
                <a:ea typeface="+mn-ea"/>
                <a:cs typeface="+mn-cs"/>
              </a:rPr>
              <a:t>allergy</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immunotherapy</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tablet</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Grazax</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Phleum</a:t>
            </a:r>
            <a:r>
              <a:rPr lang="sv-SE" sz="1200" b="0" i="0" u="none" strike="noStrike" kern="1200" baseline="0" dirty="0" smtClean="0">
                <a:solidFill>
                  <a:schemeClr val="tx1"/>
                </a:solidFill>
                <a:latin typeface="+mn-lt"/>
                <a:ea typeface="+mn-ea"/>
                <a:cs typeface="+mn-cs"/>
              </a:rPr>
              <a:t> pratense 75,000 SQ-T/2,800 BAU,* ALK, </a:t>
            </a:r>
            <a:r>
              <a:rPr lang="sv-SE" sz="1200" b="0" i="0" u="none" strike="noStrike" kern="1200" baseline="0" dirty="0" err="1" smtClean="0">
                <a:solidFill>
                  <a:schemeClr val="tx1"/>
                </a:solidFill>
                <a:latin typeface="+mn-lt"/>
                <a:ea typeface="+mn-ea"/>
                <a:cs typeface="+mn-cs"/>
              </a:rPr>
              <a:t>Denmark</a:t>
            </a:r>
            <a:r>
              <a:rPr lang="sv-SE" sz="1200" b="0" i="0" u="none" strike="noStrike" kern="1200" baseline="0" dirty="0" smtClean="0">
                <a:solidFill>
                  <a:schemeClr val="tx1"/>
                </a:solidFill>
                <a:latin typeface="+mn-lt"/>
                <a:ea typeface="+mn-ea"/>
                <a:cs typeface="+mn-cs"/>
              </a:rPr>
              <a:t>) or placebo. </a:t>
            </a:r>
            <a:r>
              <a:rPr lang="en-US" sz="1200" b="0" i="0" u="none" strike="noStrike" kern="1200" baseline="0" dirty="0" smtClean="0">
                <a:solidFill>
                  <a:schemeClr val="tx1"/>
                </a:solidFill>
                <a:latin typeface="+mn-lt"/>
                <a:ea typeface="+mn-ea"/>
                <a:cs typeface="+mn-cs"/>
              </a:rPr>
              <a:t>Methods: A randomized, double-blind, placebo-controlled, multinational, phase III trial included adults with a history of </a:t>
            </a:r>
            <a:r>
              <a:rPr lang="sv-SE" sz="1200" b="0" i="0" u="none" strike="noStrike" kern="1200" baseline="0" dirty="0" smtClean="0">
                <a:solidFill>
                  <a:schemeClr val="tx1"/>
                </a:solidFill>
                <a:latin typeface="+mn-lt"/>
                <a:ea typeface="+mn-ea"/>
                <a:cs typeface="+mn-cs"/>
              </a:rPr>
              <a:t>moderate-to-</a:t>
            </a:r>
            <a:r>
              <a:rPr lang="sv-SE" sz="1200" b="0" i="0" u="none" strike="noStrike" kern="1200" baseline="0" dirty="0" err="1" smtClean="0">
                <a:solidFill>
                  <a:schemeClr val="tx1"/>
                </a:solidFill>
                <a:latin typeface="+mn-lt"/>
                <a:ea typeface="+mn-ea"/>
                <a:cs typeface="+mn-cs"/>
              </a:rPr>
              <a:t>severe</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grass</a:t>
            </a:r>
            <a:r>
              <a:rPr lang="sv-SE" sz="1200" b="0" i="0" u="none" strike="noStrike" kern="1200" baseline="0" dirty="0" smtClean="0">
                <a:solidFill>
                  <a:schemeClr val="tx1"/>
                </a:solidFill>
                <a:latin typeface="+mn-lt"/>
                <a:ea typeface="+mn-ea"/>
                <a:cs typeface="+mn-cs"/>
              </a:rPr>
              <a:t> pollen–</a:t>
            </a:r>
            <a:r>
              <a:rPr lang="sv-SE" sz="1200" b="0" i="0" u="none" strike="noStrike" kern="1200" baseline="0" dirty="0" err="1" smtClean="0">
                <a:solidFill>
                  <a:schemeClr val="tx1"/>
                </a:solidFill>
                <a:latin typeface="+mn-lt"/>
                <a:ea typeface="+mn-ea"/>
                <a:cs typeface="+mn-cs"/>
              </a:rPr>
              <a:t>induced</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allergic</a:t>
            </a:r>
            <a:r>
              <a:rPr lang="sv-SE"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rhinoconjunctivitis</a:t>
            </a:r>
            <a:r>
              <a:rPr lang="en-US" sz="1200" b="0" i="0" u="none" strike="noStrike" kern="1200" baseline="0" dirty="0" smtClean="0">
                <a:solidFill>
                  <a:schemeClr val="tx1"/>
                </a:solidFill>
                <a:latin typeface="+mn-lt"/>
                <a:ea typeface="+mn-ea"/>
                <a:cs typeface="+mn-cs"/>
              </a:rPr>
              <a:t>, with or without asthma,  inadequately controlled by symptomatic medications. Two hundred thirty-eight participants completed the trial. End points included </a:t>
            </a:r>
            <a:r>
              <a:rPr lang="sv-SE" sz="1200" b="0" i="0" u="none" strike="noStrike" kern="1200" baseline="0" dirty="0" err="1" smtClean="0">
                <a:solidFill>
                  <a:schemeClr val="tx1"/>
                </a:solidFill>
                <a:latin typeface="+mn-lt"/>
                <a:ea typeface="+mn-ea"/>
                <a:cs typeface="+mn-cs"/>
              </a:rPr>
              <a:t>rhinoconjunctivitis</a:t>
            </a:r>
            <a:r>
              <a:rPr lang="sv-SE" sz="1200" b="0" i="0" u="none" strike="noStrike" kern="1200" baseline="0" dirty="0" smtClean="0">
                <a:solidFill>
                  <a:schemeClr val="tx1"/>
                </a:solidFill>
                <a:latin typeface="+mn-lt"/>
                <a:ea typeface="+mn-ea"/>
                <a:cs typeface="+mn-cs"/>
              </a:rPr>
              <a:t> symptom and </a:t>
            </a:r>
            <a:r>
              <a:rPr lang="sv-SE" sz="1200" b="0" i="0" u="none" strike="noStrike" kern="1200" baseline="0" dirty="0" err="1" smtClean="0">
                <a:solidFill>
                  <a:schemeClr val="tx1"/>
                </a:solidFill>
                <a:latin typeface="+mn-lt"/>
                <a:ea typeface="+mn-ea"/>
                <a:cs typeface="+mn-cs"/>
              </a:rPr>
              <a:t>medication</a:t>
            </a:r>
            <a:r>
              <a:rPr lang="sv-SE" sz="1200" b="0" i="0" u="none" strike="noStrike" kern="1200" baseline="0" dirty="0" smtClean="0">
                <a:solidFill>
                  <a:schemeClr val="tx1"/>
                </a:solidFill>
                <a:latin typeface="+mn-lt"/>
                <a:ea typeface="+mn-ea"/>
                <a:cs typeface="+mn-cs"/>
              </a:rPr>
              <a:t> scores, </a:t>
            </a:r>
            <a:r>
              <a:rPr lang="sv-SE" sz="1200" b="0" i="0" u="none" strike="noStrike" kern="1200" baseline="0" dirty="0" err="1" smtClean="0">
                <a:solidFill>
                  <a:schemeClr val="tx1"/>
                </a:solidFill>
                <a:latin typeface="+mn-lt"/>
                <a:ea typeface="+mn-ea"/>
                <a:cs typeface="+mn-cs"/>
              </a:rPr>
              <a:t>combined</a:t>
            </a:r>
            <a:r>
              <a:rPr lang="sv-SE"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scores, asthma symptom and medication scores, quality of life, days with severe symptoms, immunologic end points, and safety </a:t>
            </a:r>
            <a:r>
              <a:rPr lang="sv-SE" sz="1200" b="0" i="0" u="none" strike="noStrike" kern="1200" baseline="0" dirty="0" smtClean="0">
                <a:solidFill>
                  <a:schemeClr val="tx1"/>
                </a:solidFill>
                <a:latin typeface="+mn-lt"/>
                <a:ea typeface="+mn-ea"/>
                <a:cs typeface="+mn-cs"/>
              </a:rPr>
              <a:t>parameters. </a:t>
            </a:r>
            <a:r>
              <a:rPr lang="en-US" sz="1200" b="0" i="0" u="none" strike="noStrike" kern="1200" baseline="0" dirty="0" smtClean="0">
                <a:solidFill>
                  <a:schemeClr val="tx1"/>
                </a:solidFill>
                <a:latin typeface="+mn-lt"/>
                <a:ea typeface="+mn-ea"/>
                <a:cs typeface="+mn-cs"/>
              </a:rPr>
              <a:t>Results: The mean </a:t>
            </a:r>
            <a:r>
              <a:rPr lang="en-US" sz="1200" b="0" i="0" u="none" strike="noStrike" kern="1200" baseline="0" dirty="0" err="1" smtClean="0">
                <a:solidFill>
                  <a:schemeClr val="tx1"/>
                </a:solidFill>
                <a:latin typeface="+mn-lt"/>
                <a:ea typeface="+mn-ea"/>
                <a:cs typeface="+mn-cs"/>
              </a:rPr>
              <a:t>rhinoconjunctivitis</a:t>
            </a:r>
            <a:r>
              <a:rPr lang="en-US" sz="1200" b="0" i="0" u="none" strike="noStrike" kern="1200" baseline="0" dirty="0" smtClean="0">
                <a:solidFill>
                  <a:schemeClr val="tx1"/>
                </a:solidFill>
                <a:latin typeface="+mn-lt"/>
                <a:ea typeface="+mn-ea"/>
                <a:cs typeface="+mn-cs"/>
              </a:rPr>
              <a:t> daily symptom score was reduced by 25% to 36% (P &lt;.004) in the grass allergy immunotherapy tablet group compared with the placebo group over the 5 grass pollen seasons covered by the trial. The</a:t>
            </a:r>
          </a:p>
          <a:p>
            <a:r>
              <a:rPr lang="en-US" sz="1200" b="0" i="0" u="none" strike="noStrike" kern="1200" baseline="0" dirty="0" err="1" smtClean="0">
                <a:solidFill>
                  <a:schemeClr val="tx1"/>
                </a:solidFill>
                <a:latin typeface="+mn-lt"/>
                <a:ea typeface="+mn-ea"/>
                <a:cs typeface="+mn-cs"/>
              </a:rPr>
              <a:t>Rhinoconjunctivitis</a:t>
            </a:r>
            <a:r>
              <a:rPr lang="en-US" sz="1200" b="0" i="0" u="none" strike="noStrike" kern="1200" baseline="0" dirty="0" smtClean="0">
                <a:solidFill>
                  <a:schemeClr val="tx1"/>
                </a:solidFill>
                <a:latin typeface="+mn-lt"/>
                <a:ea typeface="+mn-ea"/>
                <a:cs typeface="+mn-cs"/>
              </a:rPr>
              <a:t> DMS was reduced by20% to 45% (P&lt;.022 for seasons 1-4; P 5.114 for season 5), and the weighted </a:t>
            </a:r>
            <a:r>
              <a:rPr lang="en-US" sz="1200" b="0" i="0" u="none" strike="noStrike" kern="1200" baseline="0" dirty="0" err="1" smtClean="0">
                <a:solidFill>
                  <a:schemeClr val="tx1"/>
                </a:solidFill>
                <a:latin typeface="+mn-lt"/>
                <a:ea typeface="+mn-ea"/>
                <a:cs typeface="+mn-cs"/>
              </a:rPr>
              <a:t>rhinoconjunctivitis</a:t>
            </a:r>
            <a:r>
              <a:rPr lang="en-US" sz="1200" b="0" i="0" u="none" strike="noStrike" kern="1200" baseline="0" dirty="0" smtClean="0">
                <a:solidFill>
                  <a:schemeClr val="tx1"/>
                </a:solidFill>
                <a:latin typeface="+mn-lt"/>
                <a:ea typeface="+mn-ea"/>
                <a:cs typeface="+mn-cs"/>
              </a:rPr>
              <a:t> combined score was reduced by 27% to 41% (P &lt;.003) in favor of active treatment. The percentage of days with severe symptoms during the peak grass pollen exposure was in all seasons lower in the active group than in the placebo group, with relative differences of 49% to 63% (P &lt;.0001). Efficacy was</a:t>
            </a:r>
          </a:p>
          <a:p>
            <a:r>
              <a:rPr lang="en-US" sz="1200" b="0" i="0" u="none" strike="noStrike" kern="1200" baseline="0" dirty="0" smtClean="0">
                <a:solidFill>
                  <a:schemeClr val="tx1"/>
                </a:solidFill>
                <a:latin typeface="+mn-lt"/>
                <a:ea typeface="+mn-ea"/>
                <a:cs typeface="+mn-cs"/>
              </a:rPr>
              <a:t>supported by long-lasting significant effects on the allergen specific antibody response. No safety issues were identified. Conclusion: The results confirm disease modification by SQ-standardized grass allergy immunotherapy tablet in addition to effective symptomatic treatment of allergic </a:t>
            </a:r>
            <a:r>
              <a:rPr lang="en-US" sz="1200" b="0" i="0" u="none" strike="noStrike" kern="1200" baseline="0" dirty="0" err="1" smtClean="0">
                <a:solidFill>
                  <a:schemeClr val="tx1"/>
                </a:solidFill>
                <a:latin typeface="+mn-lt"/>
                <a:ea typeface="+mn-ea"/>
                <a:cs typeface="+mn-cs"/>
              </a:rPr>
              <a:t>rhinoconjunctivitis</a:t>
            </a:r>
            <a:r>
              <a:rPr lang="en-US" sz="1200" b="0" i="0" u="none" strike="noStrike" kern="1200" baseline="0" dirty="0" smtClean="0">
                <a:solidFill>
                  <a:schemeClr val="tx1"/>
                </a:solidFill>
                <a:latin typeface="+mn-lt"/>
                <a:ea typeface="+mn-ea"/>
                <a:cs typeface="+mn-cs"/>
              </a:rPr>
              <a:t>. </a:t>
            </a:r>
            <a:r>
              <a:rPr lang="de-DE" sz="1200" b="0" i="0" u="none" strike="noStrike" kern="1200" baseline="0" dirty="0" smtClean="0">
                <a:solidFill>
                  <a:schemeClr val="tx1"/>
                </a:solidFill>
                <a:latin typeface="+mn-lt"/>
                <a:ea typeface="+mn-ea"/>
                <a:cs typeface="+mn-cs"/>
              </a:rPr>
              <a:t>(J Allergy Clin Immunol 2012;129:717-725.)</a:t>
            </a:r>
            <a:endParaRPr lang="sv-SE" altLang="sv-SE" dirty="0" smtClean="0">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493AB789-4BD1-4780-988B-2C50034911EA}" type="slidenum">
              <a:rPr lang="en-GB" smtClean="0"/>
              <a:t>47</a:t>
            </a:fld>
            <a:endParaRPr lang="en-GB"/>
          </a:p>
        </p:txBody>
      </p:sp>
    </p:spTree>
    <p:extLst>
      <p:ext uri="{BB962C8B-B14F-4D97-AF65-F5344CB8AC3E}">
        <p14:creationId xmlns:p14="http://schemas.microsoft.com/office/powerpoint/2010/main" val="8808512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GINA update 2017:</a:t>
            </a:r>
          </a:p>
          <a:p>
            <a:r>
              <a:rPr lang="en-US" dirty="0" smtClean="0"/>
              <a:t>“As an extra option in steps 3 and 4, add-on sublingual immunotherapy (SLIT) can now be considered in adult house dust mite sensitive patients with asthma and allergic rhinitis who have experienced exacerbations despite ICS treatment, provided FEV1 is &gt; 70% predicted”</a:t>
            </a:r>
          </a:p>
          <a:p>
            <a:endParaRPr lang="en-GB" dirty="0" smtClean="0"/>
          </a:p>
          <a:p>
            <a:r>
              <a:rPr lang="en-GB" b="1" dirty="0" smtClean="0"/>
              <a:t>Reference</a:t>
            </a:r>
          </a:p>
          <a:p>
            <a:r>
              <a:rPr lang="en-GB" dirty="0" smtClean="0"/>
              <a:t>Global Initiative for Asthma. Revised 2017. Available at http://ginasthma.org/2017-gina-report-global-strategy-for-asthma-management-and-prevention/</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493AB789-4BD1-4780-988B-2C50034911EA}" type="slidenum">
              <a:rPr lang="en-GB" smtClean="0"/>
              <a:t>48</a:t>
            </a:fld>
            <a:endParaRPr lang="en-GB"/>
          </a:p>
        </p:txBody>
      </p:sp>
    </p:spTree>
    <p:extLst>
      <p:ext uri="{BB962C8B-B14F-4D97-AF65-F5344CB8AC3E}">
        <p14:creationId xmlns:p14="http://schemas.microsoft.com/office/powerpoint/2010/main" val="30884428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49</a:t>
            </a:fld>
            <a:endParaRPr lang="en-GB"/>
          </a:p>
        </p:txBody>
      </p:sp>
    </p:spTree>
    <p:extLst>
      <p:ext uri="{BB962C8B-B14F-4D97-AF65-F5344CB8AC3E}">
        <p14:creationId xmlns:p14="http://schemas.microsoft.com/office/powerpoint/2010/main" val="1697646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sv-SE" dirty="0" smtClean="0"/>
              <a:t>Schematisk bild för att kunna föra ett resonemang om vara olika</a:t>
            </a:r>
            <a:r>
              <a:rPr lang="sv-SE" baseline="0" dirty="0" smtClean="0"/>
              <a:t> läkemedel har sin verkan.</a:t>
            </a:r>
            <a:endParaRPr lang="sv-SE" dirty="0" smtClean="0"/>
          </a:p>
        </p:txBody>
      </p:sp>
      <p:sp>
        <p:nvSpPr>
          <p:cNvPr id="4" name="Slide Number Placeholder 3"/>
          <p:cNvSpPr>
            <a:spLocks noGrp="1"/>
          </p:cNvSpPr>
          <p:nvPr>
            <p:ph type="sldNum" sz="quarter" idx="10"/>
          </p:nvPr>
        </p:nvSpPr>
        <p:spPr/>
        <p:txBody>
          <a:bodyPr/>
          <a:lstStyle/>
          <a:p>
            <a:fld id="{493AB789-4BD1-4780-988B-2C50034911EA}" type="slidenum">
              <a:rPr lang="en-GB" smtClean="0"/>
              <a:t>5</a:t>
            </a:fld>
            <a:endParaRPr lang="en-GB"/>
          </a:p>
        </p:txBody>
      </p:sp>
    </p:spTree>
    <p:extLst>
      <p:ext uri="{BB962C8B-B14F-4D97-AF65-F5344CB8AC3E}">
        <p14:creationId xmlns:p14="http://schemas.microsoft.com/office/powerpoint/2010/main" val="29529800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50</a:t>
            </a:fld>
            <a:endParaRPr lang="en-GB"/>
          </a:p>
        </p:txBody>
      </p:sp>
    </p:spTree>
    <p:extLst>
      <p:ext uri="{BB962C8B-B14F-4D97-AF65-F5344CB8AC3E}">
        <p14:creationId xmlns:p14="http://schemas.microsoft.com/office/powerpoint/2010/main" val="9880021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51</a:t>
            </a:fld>
            <a:endParaRPr lang="en-GB"/>
          </a:p>
        </p:txBody>
      </p:sp>
    </p:spTree>
    <p:extLst>
      <p:ext uri="{BB962C8B-B14F-4D97-AF65-F5344CB8AC3E}">
        <p14:creationId xmlns:p14="http://schemas.microsoft.com/office/powerpoint/2010/main" val="14795172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52</a:t>
            </a:fld>
            <a:endParaRPr lang="en-GB"/>
          </a:p>
        </p:txBody>
      </p:sp>
    </p:spTree>
    <p:extLst>
      <p:ext uri="{BB962C8B-B14F-4D97-AF65-F5344CB8AC3E}">
        <p14:creationId xmlns:p14="http://schemas.microsoft.com/office/powerpoint/2010/main" val="1143393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53</a:t>
            </a:fld>
            <a:endParaRPr lang="en-GB"/>
          </a:p>
        </p:txBody>
      </p:sp>
    </p:spTree>
    <p:extLst>
      <p:ext uri="{BB962C8B-B14F-4D97-AF65-F5344CB8AC3E}">
        <p14:creationId xmlns:p14="http://schemas.microsoft.com/office/powerpoint/2010/main" val="21551730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54</a:t>
            </a:fld>
            <a:endParaRPr lang="en-GB"/>
          </a:p>
        </p:txBody>
      </p:sp>
    </p:spTree>
    <p:extLst>
      <p:ext uri="{BB962C8B-B14F-4D97-AF65-F5344CB8AC3E}">
        <p14:creationId xmlns:p14="http://schemas.microsoft.com/office/powerpoint/2010/main" val="4311569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55</a:t>
            </a:fld>
            <a:endParaRPr lang="en-GB"/>
          </a:p>
        </p:txBody>
      </p:sp>
    </p:spTree>
    <p:extLst>
      <p:ext uri="{BB962C8B-B14F-4D97-AF65-F5344CB8AC3E}">
        <p14:creationId xmlns:p14="http://schemas.microsoft.com/office/powerpoint/2010/main" val="24142724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56</a:t>
            </a:fld>
            <a:endParaRPr lang="en-GB"/>
          </a:p>
        </p:txBody>
      </p:sp>
    </p:spTree>
    <p:extLst>
      <p:ext uri="{BB962C8B-B14F-4D97-AF65-F5344CB8AC3E}">
        <p14:creationId xmlns:p14="http://schemas.microsoft.com/office/powerpoint/2010/main" val="15213714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57</a:t>
            </a:fld>
            <a:endParaRPr lang="en-GB"/>
          </a:p>
        </p:txBody>
      </p:sp>
    </p:spTree>
    <p:extLst>
      <p:ext uri="{BB962C8B-B14F-4D97-AF65-F5344CB8AC3E}">
        <p14:creationId xmlns:p14="http://schemas.microsoft.com/office/powerpoint/2010/main" val="26742798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58</a:t>
            </a:fld>
            <a:endParaRPr lang="en-GB"/>
          </a:p>
        </p:txBody>
      </p:sp>
    </p:spTree>
    <p:extLst>
      <p:ext uri="{BB962C8B-B14F-4D97-AF65-F5344CB8AC3E}">
        <p14:creationId xmlns:p14="http://schemas.microsoft.com/office/powerpoint/2010/main" val="817689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59</a:t>
            </a:fld>
            <a:endParaRPr lang="en-GB"/>
          </a:p>
        </p:txBody>
      </p:sp>
    </p:spTree>
    <p:extLst>
      <p:ext uri="{BB962C8B-B14F-4D97-AF65-F5344CB8AC3E}">
        <p14:creationId xmlns:p14="http://schemas.microsoft.com/office/powerpoint/2010/main" val="2931421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ARIA dokumentet översatt till Svensk</a:t>
            </a:r>
            <a:r>
              <a:rPr lang="sv-SE" baseline="0" dirty="0" smtClean="0"/>
              <a:t> version.</a:t>
            </a:r>
            <a:endParaRPr lang="sv-SE" dirty="0" smtClean="0"/>
          </a:p>
          <a:p>
            <a:endParaRPr lang="en-GB" dirty="0"/>
          </a:p>
        </p:txBody>
      </p:sp>
      <p:sp>
        <p:nvSpPr>
          <p:cNvPr id="4" name="Slide Number Placeholder 3"/>
          <p:cNvSpPr>
            <a:spLocks noGrp="1"/>
          </p:cNvSpPr>
          <p:nvPr>
            <p:ph type="sldNum" sz="quarter" idx="10"/>
          </p:nvPr>
        </p:nvSpPr>
        <p:spPr/>
        <p:txBody>
          <a:bodyPr/>
          <a:lstStyle/>
          <a:p>
            <a:fld id="{493AB789-4BD1-4780-988B-2C50034911EA}" type="slidenum">
              <a:rPr lang="en-GB" smtClean="0"/>
              <a:t>6</a:t>
            </a:fld>
            <a:endParaRPr lang="en-GB"/>
          </a:p>
        </p:txBody>
      </p:sp>
    </p:spTree>
    <p:extLst>
      <p:ext uri="{BB962C8B-B14F-4D97-AF65-F5344CB8AC3E}">
        <p14:creationId xmlns:p14="http://schemas.microsoft.com/office/powerpoint/2010/main" val="12299734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60</a:t>
            </a:fld>
            <a:endParaRPr lang="en-GB"/>
          </a:p>
        </p:txBody>
      </p:sp>
    </p:spTree>
    <p:extLst>
      <p:ext uri="{BB962C8B-B14F-4D97-AF65-F5344CB8AC3E}">
        <p14:creationId xmlns:p14="http://schemas.microsoft.com/office/powerpoint/2010/main" val="13441434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61</a:t>
            </a:fld>
            <a:endParaRPr lang="en-GB"/>
          </a:p>
        </p:txBody>
      </p:sp>
    </p:spTree>
    <p:extLst>
      <p:ext uri="{BB962C8B-B14F-4D97-AF65-F5344CB8AC3E}">
        <p14:creationId xmlns:p14="http://schemas.microsoft.com/office/powerpoint/2010/main" val="23050367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62</a:t>
            </a:fld>
            <a:endParaRPr lang="en-GB"/>
          </a:p>
        </p:txBody>
      </p:sp>
    </p:spTree>
    <p:extLst>
      <p:ext uri="{BB962C8B-B14F-4D97-AF65-F5344CB8AC3E}">
        <p14:creationId xmlns:p14="http://schemas.microsoft.com/office/powerpoint/2010/main" val="29415675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Avvakta graviditeten.</a:t>
            </a:r>
          </a:p>
          <a:p>
            <a:endParaRPr lang="en-GB" dirty="0"/>
          </a:p>
        </p:txBody>
      </p:sp>
      <p:sp>
        <p:nvSpPr>
          <p:cNvPr id="4" name="Slide Number Placeholder 3"/>
          <p:cNvSpPr>
            <a:spLocks noGrp="1"/>
          </p:cNvSpPr>
          <p:nvPr>
            <p:ph type="sldNum" sz="quarter" idx="10"/>
          </p:nvPr>
        </p:nvSpPr>
        <p:spPr/>
        <p:txBody>
          <a:bodyPr/>
          <a:lstStyle/>
          <a:p>
            <a:fld id="{493AB789-4BD1-4780-988B-2C50034911EA}" type="slidenum">
              <a:rPr lang="en-GB" smtClean="0"/>
              <a:t>63</a:t>
            </a:fld>
            <a:endParaRPr lang="en-GB"/>
          </a:p>
        </p:txBody>
      </p:sp>
    </p:spTree>
    <p:extLst>
      <p:ext uri="{BB962C8B-B14F-4D97-AF65-F5344CB8AC3E}">
        <p14:creationId xmlns:p14="http://schemas.microsoft.com/office/powerpoint/2010/main" val="26426084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Tablett att föredra.</a:t>
            </a:r>
          </a:p>
          <a:p>
            <a:endParaRPr lang="en-GB" dirty="0"/>
          </a:p>
        </p:txBody>
      </p:sp>
      <p:sp>
        <p:nvSpPr>
          <p:cNvPr id="4" name="Slide Number Placeholder 3"/>
          <p:cNvSpPr>
            <a:spLocks noGrp="1"/>
          </p:cNvSpPr>
          <p:nvPr>
            <p:ph type="sldNum" sz="quarter" idx="10"/>
          </p:nvPr>
        </p:nvSpPr>
        <p:spPr/>
        <p:txBody>
          <a:bodyPr/>
          <a:lstStyle/>
          <a:p>
            <a:fld id="{493AB789-4BD1-4780-988B-2C50034911EA}" type="slidenum">
              <a:rPr lang="en-GB" smtClean="0"/>
              <a:t>64</a:t>
            </a:fld>
            <a:endParaRPr lang="en-GB"/>
          </a:p>
        </p:txBody>
      </p:sp>
    </p:spTree>
    <p:extLst>
      <p:ext uri="{BB962C8B-B14F-4D97-AF65-F5344CB8AC3E}">
        <p14:creationId xmlns:p14="http://schemas.microsoft.com/office/powerpoint/2010/main" val="39033471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Följa</a:t>
            </a:r>
            <a:r>
              <a:rPr lang="sv-SE" baseline="0" dirty="0" smtClean="0"/>
              <a:t> indikation (utvärdera symptomatisk behandling bättre) eller patientens önskemål?</a:t>
            </a:r>
            <a:endParaRPr lang="sv-SE" dirty="0" smtClean="0"/>
          </a:p>
          <a:p>
            <a:endParaRPr lang="en-GB" dirty="0"/>
          </a:p>
        </p:txBody>
      </p:sp>
      <p:sp>
        <p:nvSpPr>
          <p:cNvPr id="4" name="Slide Number Placeholder 3"/>
          <p:cNvSpPr>
            <a:spLocks noGrp="1"/>
          </p:cNvSpPr>
          <p:nvPr>
            <p:ph type="sldNum" sz="quarter" idx="10"/>
          </p:nvPr>
        </p:nvSpPr>
        <p:spPr/>
        <p:txBody>
          <a:bodyPr/>
          <a:lstStyle/>
          <a:p>
            <a:fld id="{493AB789-4BD1-4780-988B-2C50034911EA}" type="slidenum">
              <a:rPr lang="en-GB" smtClean="0"/>
              <a:t>65</a:t>
            </a:fld>
            <a:endParaRPr lang="en-GB"/>
          </a:p>
        </p:txBody>
      </p:sp>
    </p:spTree>
    <p:extLst>
      <p:ext uri="{BB962C8B-B14F-4D97-AF65-F5344CB8AC3E}">
        <p14:creationId xmlns:p14="http://schemas.microsoft.com/office/powerpoint/2010/main" val="18655154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Begynnande astma stärker indikation</a:t>
            </a:r>
            <a:r>
              <a:rPr lang="sv-SE" baseline="0" dirty="0" smtClean="0"/>
              <a:t> och man bör starta patienten snarast innan astman förvärras.</a:t>
            </a:r>
          </a:p>
          <a:p>
            <a:r>
              <a:rPr lang="sv-SE" baseline="0" dirty="0" smtClean="0"/>
              <a:t>Dock är det ont om tid innan säsong. En kombination av 7 veckor björk samt tablett möjlig.</a:t>
            </a:r>
            <a:endParaRPr lang="sv-SE" dirty="0" smtClean="0"/>
          </a:p>
          <a:p>
            <a:endParaRPr lang="en-GB" dirty="0"/>
          </a:p>
        </p:txBody>
      </p:sp>
      <p:sp>
        <p:nvSpPr>
          <p:cNvPr id="4" name="Slide Number Placeholder 3"/>
          <p:cNvSpPr>
            <a:spLocks noGrp="1"/>
          </p:cNvSpPr>
          <p:nvPr>
            <p:ph type="sldNum" sz="quarter" idx="10"/>
          </p:nvPr>
        </p:nvSpPr>
        <p:spPr/>
        <p:txBody>
          <a:bodyPr/>
          <a:lstStyle/>
          <a:p>
            <a:fld id="{493AB789-4BD1-4780-988B-2C50034911EA}" type="slidenum">
              <a:rPr lang="en-GB" smtClean="0"/>
              <a:t>66</a:t>
            </a:fld>
            <a:endParaRPr lang="en-GB"/>
          </a:p>
        </p:txBody>
      </p:sp>
    </p:spTree>
    <p:extLst>
      <p:ext uri="{BB962C8B-B14F-4D97-AF65-F5344CB8AC3E}">
        <p14:creationId xmlns:p14="http://schemas.microsoft.com/office/powerpoint/2010/main" val="9540141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67</a:t>
            </a:fld>
            <a:endParaRPr lang="en-GB"/>
          </a:p>
        </p:txBody>
      </p:sp>
    </p:spTree>
    <p:extLst>
      <p:ext uri="{BB962C8B-B14F-4D97-AF65-F5344CB8AC3E}">
        <p14:creationId xmlns:p14="http://schemas.microsoft.com/office/powerpoint/2010/main" val="1859134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7</a:t>
            </a:fld>
            <a:endParaRPr lang="en-GB"/>
          </a:p>
        </p:txBody>
      </p:sp>
    </p:spTree>
    <p:extLst>
      <p:ext uri="{BB962C8B-B14F-4D97-AF65-F5344CB8AC3E}">
        <p14:creationId xmlns:p14="http://schemas.microsoft.com/office/powerpoint/2010/main" val="3781070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8</a:t>
            </a:fld>
            <a:endParaRPr lang="en-GB"/>
          </a:p>
        </p:txBody>
      </p:sp>
    </p:spTree>
    <p:extLst>
      <p:ext uri="{BB962C8B-B14F-4D97-AF65-F5344CB8AC3E}">
        <p14:creationId xmlns:p14="http://schemas.microsoft.com/office/powerpoint/2010/main" val="2367186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3AB789-4BD1-4780-988B-2C50034911EA}" type="slidenum">
              <a:rPr lang="en-GB" smtClean="0"/>
              <a:t>9</a:t>
            </a:fld>
            <a:endParaRPr lang="en-GB"/>
          </a:p>
        </p:txBody>
      </p:sp>
    </p:spTree>
    <p:extLst>
      <p:ext uri="{BB962C8B-B14F-4D97-AF65-F5344CB8AC3E}">
        <p14:creationId xmlns:p14="http://schemas.microsoft.com/office/powerpoint/2010/main" val="3839689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080F8CB-1849-42C3-A916-FC6A20865501}" type="datetimeFigureOut">
              <a:rPr lang="en-GB" smtClean="0"/>
              <a:t>23/01/2018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5CF95A7-D269-46AD-AB71-2A65806EC85C}" type="slidenum">
              <a:rPr lang="en-GB" smtClean="0"/>
              <a:t>‹#›</a:t>
            </a:fld>
            <a:endParaRPr lang="en-GB"/>
          </a:p>
        </p:txBody>
      </p:sp>
    </p:spTree>
    <p:extLst>
      <p:ext uri="{BB962C8B-B14F-4D97-AF65-F5344CB8AC3E}">
        <p14:creationId xmlns:p14="http://schemas.microsoft.com/office/powerpoint/2010/main" val="397904245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080F8CB-1849-42C3-A916-FC6A20865501}" type="datetimeFigureOut">
              <a:rPr lang="en-GB" smtClean="0"/>
              <a:t>23/01/2018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5CF95A7-D269-46AD-AB71-2A65806EC85C}" type="slidenum">
              <a:rPr lang="en-GB" smtClean="0"/>
              <a:t>‹#›</a:t>
            </a:fld>
            <a:endParaRPr lang="en-GB"/>
          </a:p>
        </p:txBody>
      </p:sp>
    </p:spTree>
    <p:extLst>
      <p:ext uri="{BB962C8B-B14F-4D97-AF65-F5344CB8AC3E}">
        <p14:creationId xmlns:p14="http://schemas.microsoft.com/office/powerpoint/2010/main" val="1846722561"/>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sv-SE" sz="5300" smtClean="0"/>
              <a:t>Praktisk allergibehandling</a:t>
            </a:r>
            <a:br>
              <a:rPr lang="sv-SE" sz="5300" smtClean="0"/>
            </a:br>
            <a:r>
              <a:rPr lang="sv-SE" smtClean="0">
                <a:solidFill>
                  <a:schemeClr val="tx2">
                    <a:lumMod val="50000"/>
                  </a:schemeClr>
                </a:solidFill>
              </a:rPr>
              <a:t/>
            </a:r>
            <a:br>
              <a:rPr lang="sv-SE" smtClean="0">
                <a:solidFill>
                  <a:schemeClr val="tx2">
                    <a:lumMod val="50000"/>
                  </a:schemeClr>
                </a:solidFill>
              </a:rPr>
            </a:br>
            <a:r>
              <a:rPr lang="sv-SE" smtClean="0">
                <a:solidFill>
                  <a:schemeClr val="tx2">
                    <a:lumMod val="50000"/>
                  </a:schemeClr>
                </a:solidFill>
              </a:rPr>
              <a:t>Farmakologisk behandling och </a:t>
            </a:r>
            <a:br>
              <a:rPr lang="sv-SE" smtClean="0">
                <a:solidFill>
                  <a:schemeClr val="tx2">
                    <a:lumMod val="50000"/>
                  </a:schemeClr>
                </a:solidFill>
              </a:rPr>
            </a:br>
            <a:r>
              <a:rPr lang="sv-SE" smtClean="0">
                <a:solidFill>
                  <a:schemeClr val="tx2">
                    <a:lumMod val="50000"/>
                  </a:schemeClr>
                </a:solidFill>
              </a:rPr>
              <a:t>Allergen Immunterapi (AIT)</a:t>
            </a:r>
            <a:br>
              <a:rPr lang="sv-SE" smtClean="0">
                <a:solidFill>
                  <a:schemeClr val="tx2">
                    <a:lumMod val="50000"/>
                  </a:schemeClr>
                </a:solidFill>
              </a:rPr>
            </a:br>
            <a:r>
              <a:rPr lang="sv-SE" smtClean="0">
                <a:solidFill>
                  <a:schemeClr val="tx2">
                    <a:lumMod val="50000"/>
                  </a:schemeClr>
                </a:solidFill>
              </a:rPr>
              <a:t/>
            </a:r>
            <a:br>
              <a:rPr lang="sv-SE" smtClean="0">
                <a:solidFill>
                  <a:schemeClr val="tx2">
                    <a:lumMod val="50000"/>
                  </a:schemeClr>
                </a:solidFill>
              </a:rPr>
            </a:br>
            <a:r>
              <a:rPr lang="sv-SE" sz="2700" b="1" smtClean="0">
                <a:solidFill>
                  <a:schemeClr val="tx2">
                    <a:lumMod val="50000"/>
                  </a:schemeClr>
                </a:solidFill>
              </a:rPr>
              <a:t>Modul 2</a:t>
            </a:r>
            <a:endParaRPr lang="sv-SE" b="1" dirty="0">
              <a:solidFill>
                <a:schemeClr val="tx2">
                  <a:lumMod val="50000"/>
                </a:schemeClr>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33864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sv-SE" smtClean="0">
                <a:solidFill>
                  <a:schemeClr val="tx1"/>
                </a:solidFill>
              </a:rPr>
              <a:t>Diagnostik</a:t>
            </a:r>
            <a:endParaRPr lang="sv-SE" dirty="0">
              <a:solidFill>
                <a:schemeClr val="tx1"/>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42093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sv-SE" smtClean="0">
                <a:solidFill>
                  <a:schemeClr val="tx1"/>
                </a:solidFill>
              </a:rPr>
              <a:t>Astmafenotyper</a:t>
            </a:r>
            <a:endParaRPr lang="sv-SE" dirty="0">
              <a:solidFill>
                <a:schemeClr val="tx1"/>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80216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ctr"/>
            <a:r>
              <a:rPr lang="sv-SE" smtClean="0">
                <a:solidFill>
                  <a:schemeClr val="tx1"/>
                </a:solidFill>
              </a:rPr>
              <a:t/>
            </a:r>
            <a:br>
              <a:rPr lang="sv-SE" smtClean="0">
                <a:solidFill>
                  <a:schemeClr val="tx1"/>
                </a:solidFill>
              </a:rPr>
            </a:br>
            <a:r>
              <a:rPr lang="sv-SE" smtClean="0">
                <a:solidFill>
                  <a:schemeClr val="tx1"/>
                </a:solidFill>
              </a:rPr>
              <a:t>Mål med astmabehandling</a:t>
            </a:r>
            <a:br>
              <a:rPr lang="sv-SE" smtClean="0">
                <a:solidFill>
                  <a:schemeClr val="tx1"/>
                </a:solidFill>
              </a:rPr>
            </a:br>
            <a:r>
              <a:rPr lang="sv-SE" smtClean="0">
                <a:solidFill>
                  <a:schemeClr val="tx1"/>
                </a:solidFill>
              </a:rPr>
              <a:t> </a:t>
            </a:r>
            <a:br>
              <a:rPr lang="sv-SE" smtClean="0">
                <a:solidFill>
                  <a:schemeClr val="tx1"/>
                </a:solidFill>
              </a:rPr>
            </a:br>
            <a:endParaRPr lang="sv-SE" dirty="0">
              <a:solidFill>
                <a:schemeClr val="tx1"/>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21125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sv-SE" smtClean="0">
                <a:solidFill>
                  <a:schemeClr val="tx1"/>
                </a:solidFill>
              </a:rPr>
              <a:t>Underhållsbehandling av astma</a:t>
            </a:r>
            <a:endParaRPr lang="sv-SE" dirty="0">
              <a:solidFill>
                <a:schemeClr val="tx1"/>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76151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sv-SE" smtClean="0">
                <a:solidFill>
                  <a:schemeClr val="tx1"/>
                </a:solidFill>
              </a:rPr>
              <a:t>Underhållsbehandling av astma</a:t>
            </a:r>
            <a:endParaRPr lang="sv-SE" dirty="0">
              <a:solidFill>
                <a:schemeClr val="tx1"/>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4573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smtClean="0">
                <a:solidFill>
                  <a:schemeClr val="tx1"/>
                </a:solidFill>
              </a:rPr>
              <a:t>Eksembehandling</a:t>
            </a:r>
            <a:endParaRPr lang="sv-SE" dirty="0">
              <a:solidFill>
                <a:schemeClr val="tx1"/>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977180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smtClean="0">
                <a:solidFill>
                  <a:schemeClr val="tx1"/>
                </a:solidFill>
              </a:rPr>
              <a:t>Eksembehandling</a:t>
            </a:r>
            <a:endParaRPr lang="sv-SE" dirty="0">
              <a:solidFill>
                <a:schemeClr val="tx1"/>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10349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smtClean="0">
                <a:solidFill>
                  <a:schemeClr val="tx1"/>
                </a:solidFill>
              </a:rPr>
              <a:t>Anafylaxi</a:t>
            </a:r>
            <a:endParaRPr lang="sv-SE" dirty="0">
              <a:solidFill>
                <a:schemeClr val="tx1"/>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0385447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ctr"/>
            <a:r>
              <a:rPr lang="sv-SE" b="0" smtClean="0"/>
              <a:t/>
            </a:r>
            <a:br>
              <a:rPr lang="sv-SE" b="0" smtClean="0"/>
            </a:br>
            <a:r>
              <a:rPr lang="sv-SE" b="0" smtClean="0"/>
              <a:t>Viktiga budskap </a:t>
            </a:r>
            <a:br>
              <a:rPr lang="sv-SE" b="0" smtClean="0"/>
            </a:br>
            <a:endParaRPr lang="sv-SE"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76172344"/>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GB"/>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32245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smtClean="0"/>
              <a:t>Praktisk allergibehandling</a:t>
            </a:r>
            <a:endParaRPr lang="sv-SE"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26560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GB"/>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8841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GB"/>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39779171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GB"/>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81266463"/>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smtClean="0"/>
              <a:t>Allergen immunterapi (AIT)</a:t>
            </a:r>
            <a:endParaRPr lang="sv-SE"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84511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r>
              <a:rPr lang="sv-SE" altLang="en-US" smtClean="0"/>
              <a:t>Vad är AIT?</a:t>
            </a:r>
            <a:endParaRPr lang="sv-SE" altLang="en-US" dirty="0" smtClean="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14368807"/>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GB"/>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20080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smtClean="0"/>
              <a:t>Kärt barn har många namn</a:t>
            </a:r>
            <a:endParaRPr lang="sv-SE"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46890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r>
              <a:rPr lang="sv-SE" smtClean="0">
                <a:solidFill>
                  <a:schemeClr val="tx1"/>
                </a:solidFill>
              </a:rPr>
              <a:t>AIT behandlar allergisk sjukdom</a:t>
            </a:r>
            <a:r>
              <a:rPr lang="sv-SE" baseline="30000" smtClean="0">
                <a:solidFill>
                  <a:schemeClr val="tx1"/>
                </a:solidFill>
              </a:rPr>
              <a:t>1</a:t>
            </a:r>
            <a:br>
              <a:rPr lang="sv-SE" baseline="30000" smtClean="0">
                <a:solidFill>
                  <a:schemeClr val="tx1"/>
                </a:solidFill>
              </a:rPr>
            </a:br>
            <a:r>
              <a:rPr lang="sv-SE" baseline="30000" smtClean="0">
                <a:solidFill>
                  <a:schemeClr val="tx1"/>
                </a:solidFill>
              </a:rPr>
              <a:t/>
            </a:r>
            <a:br>
              <a:rPr lang="sv-SE" baseline="30000" smtClean="0">
                <a:solidFill>
                  <a:schemeClr val="tx1"/>
                </a:solidFill>
              </a:rPr>
            </a:br>
            <a:endParaRPr lang="sv-SE" baseline="30000" dirty="0" smtClean="0">
              <a:solidFill>
                <a:schemeClr val="tx1"/>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84185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r>
              <a:rPr lang="sv-SE" smtClean="0">
                <a:solidFill>
                  <a:schemeClr val="tx1"/>
                </a:solidFill>
              </a:rPr>
              <a:t>AIT i behandlingsstrategin</a:t>
            </a:r>
            <a:endParaRPr lang="sv-SE" dirty="0" smtClean="0">
              <a:solidFill>
                <a:schemeClr val="tx1"/>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54564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smtClean="0">
                <a:solidFill>
                  <a:schemeClr val="tx1"/>
                </a:solidFill>
              </a:rPr>
              <a:t>Göteborgsposten 2013</a:t>
            </a:r>
            <a:endParaRPr lang="sv-SE" dirty="0" smtClean="0">
              <a:solidFill>
                <a:schemeClr val="tx1"/>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54534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r>
              <a:rPr lang="sv-SE" altLang="en-US" smtClean="0"/>
              <a:t>Behandlingar vid allergisk rinokonjunktivit </a:t>
            </a:r>
            <a:endParaRPr lang="sv-SE" altLang="en-US" dirty="0" smtClean="0"/>
          </a:p>
        </p:txBody>
      </p:sp>
      <p:pic>
        <p:nvPicPr>
          <p:cNvPr id="3" name="Picture 2"/>
          <p:cNvPicPr/>
          <p:nvPr/>
        </p:nvPicPr>
        <p:blipFill>
          <a:blip r:embed="rId3"/>
          <a:stretch>
            <a:fillRect/>
          </a:stretch>
        </p:blipFill>
        <p:spPr>
          <a:xfrm>
            <a:off x="0" y="8709"/>
            <a:ext cx="9144000" cy="6858000"/>
          </a:xfrm>
          <a:prstGeom prst="rect">
            <a:avLst/>
          </a:prstGeom>
        </p:spPr>
      </p:pic>
    </p:spTree>
    <p:extLst>
      <p:ext uri="{BB962C8B-B14F-4D97-AF65-F5344CB8AC3E}">
        <p14:creationId xmlns:p14="http://schemas.microsoft.com/office/powerpoint/2010/main" val="3432270460"/>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GB"/>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65524506"/>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r>
              <a:rPr lang="sv-SE" altLang="nb-NO" b="0" smtClean="0">
                <a:solidFill>
                  <a:schemeClr val="tx1"/>
                </a:solidFill>
              </a:rPr>
              <a:t>Verkningsmekanism AIT</a:t>
            </a:r>
            <a:endParaRPr lang="sv-SE" altLang="nb-NO" b="0" dirty="0" smtClean="0">
              <a:solidFill>
                <a:schemeClr val="tx1"/>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99486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smtClean="0">
                <a:solidFill>
                  <a:schemeClr val="tx1"/>
                </a:solidFill>
              </a:rPr>
              <a:t>Subkutan immunterapi (SCIT)</a:t>
            </a:r>
            <a:endParaRPr lang="sv-SE" dirty="0">
              <a:solidFill>
                <a:schemeClr val="tx1"/>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527870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smtClean="0"/>
              <a:t>Indikationer enligt SFFA</a:t>
            </a:r>
            <a:br>
              <a:rPr lang="sv-SE" smtClean="0"/>
            </a:br>
            <a:endParaRPr lang="sv-SE" dirty="0" smtClean="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33971384"/>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GB"/>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56340953"/>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GB"/>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13695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smtClean="0">
                <a:solidFill>
                  <a:schemeClr val="tx1"/>
                </a:solidFill>
              </a:rPr>
              <a:t>Tillgängliga allergen</a:t>
            </a:r>
            <a:endParaRPr lang="sv-SE" dirty="0">
              <a:solidFill>
                <a:schemeClr val="tx1"/>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2788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altLang="en-US" smtClean="0"/>
              <a:t>Effekt på symtom med SCIT vid </a:t>
            </a:r>
            <a:br>
              <a:rPr lang="sv-SE" altLang="en-US" smtClean="0"/>
            </a:br>
            <a:r>
              <a:rPr lang="sv-SE" altLang="en-US" smtClean="0"/>
              <a:t>björkrinokonjunktivit</a:t>
            </a:r>
            <a:endParaRPr lang="sv-SE" altLang="en-US" dirty="0" smtClean="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87984795"/>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altLang="en-US" smtClean="0"/>
              <a:t>Effekt på läkemedelsförbrukning med SCIT vid björkrinokonjunktivit</a:t>
            </a:r>
            <a:endParaRPr lang="sv-SE" altLang="en-US" dirty="0" smtClean="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73763371"/>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altLang="en-US" smtClean="0">
                <a:solidFill>
                  <a:schemeClr val="tx1"/>
                </a:solidFill>
              </a:rPr>
              <a:t>Preventive Allergy Treatment study (PAT) </a:t>
            </a:r>
            <a:r>
              <a:rPr lang="sv-SE" altLang="en-US" sz="3000" smtClean="0">
                <a:solidFill>
                  <a:schemeClr val="tx1"/>
                </a:solidFill>
              </a:rPr>
              <a:t/>
            </a:r>
            <a:br>
              <a:rPr lang="sv-SE" altLang="en-US" sz="3000" smtClean="0">
                <a:solidFill>
                  <a:schemeClr val="tx1"/>
                </a:solidFill>
              </a:rPr>
            </a:br>
            <a:r>
              <a:rPr lang="sv-SE" altLang="en-US" sz="2000" smtClean="0">
                <a:solidFill>
                  <a:schemeClr val="bg2">
                    <a:lumMod val="10000"/>
                  </a:schemeClr>
                </a:solidFill>
              </a:rPr>
              <a:t>10-årig studie som följer astmautveckling hos AIT-behandlade barn</a:t>
            </a:r>
            <a:endParaRPr lang="sv-SE" altLang="en-US" sz="2000" dirty="0" smtClean="0">
              <a:solidFill>
                <a:schemeClr val="bg2">
                  <a:lumMod val="10000"/>
                </a:schemeClr>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70452127"/>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smtClean="0">
                <a:solidFill>
                  <a:schemeClr val="tx1"/>
                </a:solidFill>
              </a:rPr>
              <a:t>Behandlingsmål</a:t>
            </a:r>
            <a:endParaRPr lang="sv-SE" dirty="0">
              <a:solidFill>
                <a:schemeClr val="tx1"/>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222197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sz="4000" smtClean="0"/>
              <a:t>GRAZAX® Asthma Prevention Trial (GAP)</a:t>
            </a:r>
            <a:br>
              <a:rPr lang="en-US" sz="4000" smtClean="0"/>
            </a:br>
            <a:r>
              <a:rPr lang="en-US" sz="1600" smtClean="0">
                <a:solidFill>
                  <a:schemeClr val="bg2">
                    <a:lumMod val="10000"/>
                  </a:schemeClr>
                </a:solidFill>
              </a:rPr>
              <a:t>Femårig studie som följer barn med gräspollenrinit vid inklusion för att studera astmautveckling.</a:t>
            </a:r>
            <a:br>
              <a:rPr lang="en-US" sz="1600" smtClean="0">
                <a:solidFill>
                  <a:schemeClr val="bg2">
                    <a:lumMod val="10000"/>
                  </a:schemeClr>
                </a:solidFill>
              </a:rPr>
            </a:br>
            <a:r>
              <a:rPr lang="en-US" sz="1600" smtClean="0">
                <a:solidFill>
                  <a:schemeClr val="bg2">
                    <a:lumMod val="10000"/>
                  </a:schemeClr>
                </a:solidFill>
              </a:rPr>
              <a:t>3 års aktiv AIT-behandling med tablett + 2 års uppföljning efter avslutad behandling</a:t>
            </a:r>
            <a:endParaRPr lang="en-US" sz="1600" dirty="0">
              <a:solidFill>
                <a:schemeClr val="bg2">
                  <a:lumMod val="10000"/>
                </a:schemeClr>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233089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GB"/>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97588293"/>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smtClean="0"/>
              <a:t>AIT ur samhällsekonomiskt perspektiv</a:t>
            </a:r>
            <a:endParaRPr lang="sv-SE"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2166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smtClean="0"/>
              <a:t>Praktisk SCIT-behandling</a:t>
            </a:r>
            <a:endParaRPr lang="sv-SE"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2180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smtClean="0">
                <a:solidFill>
                  <a:schemeClr val="tx1"/>
                </a:solidFill>
              </a:rPr>
              <a:t>Sublingual immunterapi med tablett (SLIT)</a:t>
            </a:r>
            <a:endParaRPr lang="sv-SE" dirty="0">
              <a:solidFill>
                <a:schemeClr val="tx1"/>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602575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smtClean="0">
                <a:solidFill>
                  <a:schemeClr val="tx1"/>
                </a:solidFill>
              </a:rPr>
              <a:t>SLIT-tablett</a:t>
            </a:r>
            <a:endParaRPr lang="sv-SE" dirty="0">
              <a:solidFill>
                <a:schemeClr val="tx1"/>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761276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altLang="en-US" smtClean="0"/>
              <a:t>Hur många svarar på behandling </a:t>
            </a:r>
            <a:br>
              <a:rPr lang="sv-SE" altLang="en-US" smtClean="0"/>
            </a:br>
            <a:r>
              <a:rPr lang="sv-SE" altLang="en-US" smtClean="0"/>
              <a:t>med </a:t>
            </a:r>
            <a:r>
              <a:rPr lang="sv-SE" altLang="sv-SE" smtClean="0"/>
              <a:t>GRAZAX®</a:t>
            </a:r>
            <a:r>
              <a:rPr lang="sv-SE" altLang="en-US" smtClean="0"/>
              <a:t>? </a:t>
            </a:r>
            <a:endParaRPr lang="sv-SE" altLang="en-US" dirty="0" smtClean="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56159268"/>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GB"/>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5462630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GB"/>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303533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GB"/>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30465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GB"/>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560408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GB"/>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99028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r>
              <a:rPr lang="sv-SE" altLang="en-US" smtClean="0"/>
              <a:t>Praktisk SLIT-tablettbehandling</a:t>
            </a:r>
            <a:endParaRPr lang="sv-SE" altLang="en-US" dirty="0" smtClean="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57075897"/>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r>
              <a:rPr lang="sv-SE" altLang="en-US" sz="4000" smtClean="0"/>
              <a:t>Administrering</a:t>
            </a:r>
            <a:endParaRPr lang="sv-SE" altLang="en-US" dirty="0" smtClean="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82444742"/>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GB"/>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14428390"/>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GB"/>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087704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GB"/>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678044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GB"/>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3412914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GB"/>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5772475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altLang="en-US" smtClean="0"/>
              <a:t>Praktiska råd till patienten</a:t>
            </a:r>
            <a:br>
              <a:rPr lang="sv-SE" altLang="en-US" smtClean="0"/>
            </a:br>
            <a:endParaRPr lang="sv-SE" altLang="en-US" dirty="0" smtClean="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02346662"/>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r>
              <a:rPr lang="sv-SE" altLang="en-US" smtClean="0"/>
              <a:t>Vanliga biverkningar i kliniken*</a:t>
            </a:r>
            <a:endParaRPr lang="sv-SE" altLang="en-US" dirty="0" smtClean="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1055018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sz="4000" smtClean="0"/>
              <a:t>Rinitbehandling enligt ARIA </a:t>
            </a:r>
            <a:r>
              <a:rPr lang="sv-SE" smtClean="0"/>
              <a:t/>
            </a:r>
            <a:br>
              <a:rPr lang="sv-SE" smtClean="0"/>
            </a:br>
            <a:r>
              <a:rPr lang="sv-SE" sz="2200" smtClean="0"/>
              <a:t>-Översatt till svensk behandlingsalgoritm</a:t>
            </a:r>
            <a:endParaRPr lang="sv-SE" sz="2200"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9164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GB"/>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301593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r>
              <a:rPr lang="sv-SE" altLang="sv-SE" smtClean="0">
                <a:solidFill>
                  <a:schemeClr val="tx1"/>
                </a:solidFill>
              </a:rPr>
              <a:t>Uppföljning viktig för följsamhet</a:t>
            </a:r>
            <a:endParaRPr lang="sv-SE" altLang="sv-SE" dirty="0" smtClean="0">
              <a:solidFill>
                <a:schemeClr val="tx1"/>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845883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smtClean="0"/>
              <a:t>Patientfall</a:t>
            </a:r>
            <a:endParaRPr lang="sv-SE"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252339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smtClean="0"/>
              <a:t>Gräspollenallergisk kvinna</a:t>
            </a:r>
            <a:endParaRPr lang="sv-SE"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484258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smtClean="0"/>
              <a:t>Idrottande 12-åring</a:t>
            </a:r>
            <a:endParaRPr lang="sv-SE"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177420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smtClean="0"/>
              <a:t>Man 40 år</a:t>
            </a:r>
            <a:endParaRPr lang="sv-SE"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106824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smtClean="0"/>
              <a:t>Pojke 11 år</a:t>
            </a:r>
            <a:endParaRPr lang="sv-SE"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951513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smtClean="0"/>
              <a:t>Flicka 15 år</a:t>
            </a:r>
            <a:endParaRPr lang="en-GB"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70578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smtClean="0">
                <a:solidFill>
                  <a:schemeClr val="tx1"/>
                </a:solidFill>
              </a:rPr>
              <a:t>Samtidig astma bör utvärderas</a:t>
            </a:r>
            <a:endParaRPr lang="sv-SE" dirty="0">
              <a:solidFill>
                <a:schemeClr val="tx1"/>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5447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sv-SE" smtClean="0">
                <a:solidFill>
                  <a:schemeClr val="tx1"/>
                </a:solidFill>
              </a:rPr>
              <a:t>Astmabehandling</a:t>
            </a:r>
            <a:endParaRPr lang="sv-SE" sz="4000" dirty="0">
              <a:solidFill>
                <a:schemeClr val="tx1"/>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36476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sv-SE" smtClean="0">
                <a:solidFill>
                  <a:schemeClr val="tx1"/>
                </a:solidFill>
              </a:rPr>
              <a:t>Epidemiologi</a:t>
            </a:r>
            <a:endParaRPr lang="sv-SE" dirty="0">
              <a:solidFill>
                <a:schemeClr val="tx1"/>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665842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2438</Words>
  <Application>Microsoft Office PowerPoint</Application>
  <PresentationFormat>On-screen Show (4:3)</PresentationFormat>
  <Paragraphs>191</Paragraphs>
  <Slides>67</Slides>
  <Notes>67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Arial</vt:lpstr>
      <vt:lpstr>Calibri</vt:lpstr>
      <vt:lpstr>Calibri Light</vt:lpstr>
      <vt:lpstr>Office Theme</vt:lpstr>
      <vt:lpstr>Praktisk allergibehandling  Farmakologisk behandling och  Allergen Immunterapi (AIT)  Modul 2</vt:lpstr>
      <vt:lpstr>Praktisk allergibehandling</vt:lpstr>
      <vt:lpstr>Behandlingar vid allergisk rinokonjunktivit </vt:lpstr>
      <vt:lpstr>Behandlingsmål</vt:lpstr>
      <vt:lpstr>PowerPoint Presentation</vt:lpstr>
      <vt:lpstr>Rinitbehandling enligt ARIA  -Översatt till svensk behandlingsalgoritm</vt:lpstr>
      <vt:lpstr>Samtidig astma bör utvärderas</vt:lpstr>
      <vt:lpstr>Astmabehandling</vt:lpstr>
      <vt:lpstr>Epidemiologi</vt:lpstr>
      <vt:lpstr>Diagnostik</vt:lpstr>
      <vt:lpstr>Astmafenotyper</vt:lpstr>
      <vt:lpstr> Mål med astmabehandling   </vt:lpstr>
      <vt:lpstr>Underhållsbehandling av astma</vt:lpstr>
      <vt:lpstr>Underhållsbehandling av astma</vt:lpstr>
      <vt:lpstr>Eksembehandling</vt:lpstr>
      <vt:lpstr>Eksembehandling</vt:lpstr>
      <vt:lpstr>Anafylaxi</vt:lpstr>
      <vt:lpstr> Viktiga budskap  </vt:lpstr>
      <vt:lpstr>PowerPoint Presentation</vt:lpstr>
      <vt:lpstr>PowerPoint Presentation</vt:lpstr>
      <vt:lpstr>PowerPoint Presentation</vt:lpstr>
      <vt:lpstr>PowerPoint Presentation</vt:lpstr>
      <vt:lpstr>Allergen immunterapi (AIT)</vt:lpstr>
      <vt:lpstr>Vad är AIT?</vt:lpstr>
      <vt:lpstr>PowerPoint Presentation</vt:lpstr>
      <vt:lpstr>Kärt barn har många namn</vt:lpstr>
      <vt:lpstr>AIT behandlar allergisk sjukdom1  </vt:lpstr>
      <vt:lpstr>AIT i behandlingsstrategin</vt:lpstr>
      <vt:lpstr>Göteborgsposten 2013</vt:lpstr>
      <vt:lpstr>PowerPoint Presentation</vt:lpstr>
      <vt:lpstr>Verkningsmekanism AIT</vt:lpstr>
      <vt:lpstr>Subkutan immunterapi (SCIT)</vt:lpstr>
      <vt:lpstr>Indikationer enligt SFFA </vt:lpstr>
      <vt:lpstr>PowerPoint Presentation</vt:lpstr>
      <vt:lpstr>PowerPoint Presentation</vt:lpstr>
      <vt:lpstr>Tillgängliga allergen</vt:lpstr>
      <vt:lpstr>Effekt på symtom med SCIT vid  björkrinokonjunktivit</vt:lpstr>
      <vt:lpstr>Effekt på läkemedelsförbrukning med SCIT vid björkrinokonjunktivit</vt:lpstr>
      <vt:lpstr>Preventive Allergy Treatment study (PAT)  10-årig studie som följer astmautveckling hos AIT-behandlade barn</vt:lpstr>
      <vt:lpstr>GRAZAX® Asthma Prevention Trial (GAP) Femårig studie som följer barn med gräspollenrinit vid inklusion för att studera astmautveckling. 3 års aktiv AIT-behandling med tablett + 2 års uppföljning efter avslutad behandling</vt:lpstr>
      <vt:lpstr>PowerPoint Presentation</vt:lpstr>
      <vt:lpstr>AIT ur samhällsekonomiskt perspektiv</vt:lpstr>
      <vt:lpstr>Praktisk SCIT-behandling</vt:lpstr>
      <vt:lpstr>Sublingual immunterapi med tablett (SLIT)</vt:lpstr>
      <vt:lpstr>SLIT-tablett</vt:lpstr>
      <vt:lpstr>Hur många svarar på behandling  med GRAZAX®? </vt:lpstr>
      <vt:lpstr>PowerPoint Presentation</vt:lpstr>
      <vt:lpstr>PowerPoint Presentation</vt:lpstr>
      <vt:lpstr>PowerPoint Presentation</vt:lpstr>
      <vt:lpstr>PowerPoint Presentation</vt:lpstr>
      <vt:lpstr>Praktisk SLIT-tablettbehandling</vt:lpstr>
      <vt:lpstr>Administrering</vt:lpstr>
      <vt:lpstr>PowerPoint Presentation</vt:lpstr>
      <vt:lpstr>PowerPoint Presentation</vt:lpstr>
      <vt:lpstr>PowerPoint Presentation</vt:lpstr>
      <vt:lpstr>PowerPoint Presentation</vt:lpstr>
      <vt:lpstr>PowerPoint Presentation</vt:lpstr>
      <vt:lpstr>Praktiska råd till patienten </vt:lpstr>
      <vt:lpstr>Vanliga biverkningar i kliniken*</vt:lpstr>
      <vt:lpstr>PowerPoint Presentation</vt:lpstr>
      <vt:lpstr>Uppföljning viktig för följsamhet</vt:lpstr>
      <vt:lpstr>Patientfall</vt:lpstr>
      <vt:lpstr>Gräspollenallergisk kvinna</vt:lpstr>
      <vt:lpstr>Idrottande 12-åring</vt:lpstr>
      <vt:lpstr>Man 40 år</vt:lpstr>
      <vt:lpstr>Pojke 11 år</vt:lpstr>
      <vt:lpstr>Flicka 15 år</vt:lpstr>
    </vt:vector>
  </TitlesOfParts>
  <Company>ALK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Praktisk allergibehandling  Farmakologisk behandling och  Allergen Immunterapi (AIT)  Modul 2</dc:title>
  <dc:creator>Magnus Kwant (MKWNO)</dc:creator>
  <cp:lastModifiedBy>Magnus Kwant (MKWNO)</cp:lastModifiedBy>
  <cp:revision>4</cp:revision>
  <dcterms:created xsi:type="dcterms:W3CDTF">2018-01-23T08:35:21Z</dcterms:created>
  <dcterms:modified xsi:type="dcterms:W3CDTF">2018-01-23T08:49:18Z</dcterms:modified>
</cp:coreProperties>
</file>